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0"/>
  </p:notesMasterIdLst>
  <p:handoutMasterIdLst>
    <p:handoutMasterId r:id="rId61"/>
  </p:handoutMasterIdLst>
  <p:sldIdLst>
    <p:sldId id="256" r:id="rId5"/>
    <p:sldId id="257" r:id="rId6"/>
    <p:sldId id="424" r:id="rId7"/>
    <p:sldId id="301" r:id="rId8"/>
    <p:sldId id="395" r:id="rId9"/>
    <p:sldId id="413" r:id="rId10"/>
    <p:sldId id="425" r:id="rId11"/>
    <p:sldId id="426" r:id="rId12"/>
    <p:sldId id="427" r:id="rId13"/>
    <p:sldId id="428" r:id="rId14"/>
    <p:sldId id="429" r:id="rId15"/>
    <p:sldId id="430" r:id="rId16"/>
    <p:sldId id="431" r:id="rId17"/>
    <p:sldId id="432" r:id="rId18"/>
    <p:sldId id="433" r:id="rId19"/>
    <p:sldId id="434" r:id="rId20"/>
    <p:sldId id="414" r:id="rId21"/>
    <p:sldId id="326" r:id="rId22"/>
    <p:sldId id="328" r:id="rId23"/>
    <p:sldId id="284" r:id="rId24"/>
    <p:sldId id="381" r:id="rId25"/>
    <p:sldId id="382" r:id="rId26"/>
    <p:sldId id="415" r:id="rId27"/>
    <p:sldId id="440" r:id="rId28"/>
    <p:sldId id="416" r:id="rId29"/>
    <p:sldId id="441" r:id="rId30"/>
    <p:sldId id="442" r:id="rId31"/>
    <p:sldId id="333" r:id="rId32"/>
    <p:sldId id="335" r:id="rId33"/>
    <p:sldId id="446" r:id="rId34"/>
    <p:sldId id="447" r:id="rId35"/>
    <p:sldId id="448" r:id="rId36"/>
    <p:sldId id="417" r:id="rId37"/>
    <p:sldId id="463" r:id="rId38"/>
    <p:sldId id="454" r:id="rId39"/>
    <p:sldId id="455" r:id="rId40"/>
    <p:sldId id="456" r:id="rId41"/>
    <p:sldId id="457" r:id="rId42"/>
    <p:sldId id="313" r:id="rId43"/>
    <p:sldId id="362" r:id="rId44"/>
    <p:sldId id="363" r:id="rId45"/>
    <p:sldId id="320" r:id="rId46"/>
    <p:sldId id="365" r:id="rId47"/>
    <p:sldId id="458" r:id="rId48"/>
    <p:sldId id="387" r:id="rId49"/>
    <p:sldId id="419" r:id="rId50"/>
    <p:sldId id="459" r:id="rId51"/>
    <p:sldId id="460" r:id="rId52"/>
    <p:sldId id="461" r:id="rId53"/>
    <p:sldId id="462" r:id="rId54"/>
    <p:sldId id="368" r:id="rId55"/>
    <p:sldId id="267" r:id="rId56"/>
    <p:sldId id="263" r:id="rId57"/>
    <p:sldId id="366" r:id="rId58"/>
    <p:sldId id="394" r:id="rId59"/>
  </p:sldIdLst>
  <p:sldSz cx="9144000" cy="6858000" type="screen4x3"/>
  <p:notesSz cx="9775825" cy="6645275"/>
  <p:defaultTextStyle>
    <a:defPPr>
      <a:defRPr lang="de-DE"/>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K" initials="S" lastIdx="1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B00"/>
    <a:srgbClr val="A8D1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744" autoAdjust="0"/>
    <p:restoredTop sz="81982" autoAdjust="0"/>
  </p:normalViewPr>
  <p:slideViewPr>
    <p:cSldViewPr>
      <p:cViewPr varScale="1">
        <p:scale>
          <a:sx n="89" d="100"/>
          <a:sy n="89" d="100"/>
        </p:scale>
        <p:origin x="1764" y="90"/>
      </p:cViewPr>
      <p:guideLst>
        <p:guide orient="horz" pos="2160"/>
        <p:guide pos="2880"/>
      </p:guideLst>
    </p:cSldViewPr>
  </p:slideViewPr>
  <p:outlineViewPr>
    <p:cViewPr>
      <p:scale>
        <a:sx n="33" d="100"/>
        <a:sy n="33" d="100"/>
      </p:scale>
      <p:origin x="54" y="70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36191" cy="333418"/>
          </a:xfrm>
          <a:prstGeom prst="rect">
            <a:avLst/>
          </a:prstGeom>
        </p:spPr>
        <p:txBody>
          <a:bodyPr vert="horz" lIns="89639" tIns="44819" rIns="89639" bIns="44819" rtlCol="0"/>
          <a:lstStyle>
            <a:lvl1pPr algn="l">
              <a:defRPr sz="1200"/>
            </a:lvl1pPr>
          </a:lstStyle>
          <a:p>
            <a:endParaRPr lang="de-DE"/>
          </a:p>
        </p:txBody>
      </p:sp>
      <p:sp>
        <p:nvSpPr>
          <p:cNvPr id="3" name="Datumsplatzhalter 2"/>
          <p:cNvSpPr>
            <a:spLocks noGrp="1"/>
          </p:cNvSpPr>
          <p:nvPr>
            <p:ph type="dt" sz="quarter" idx="1"/>
          </p:nvPr>
        </p:nvSpPr>
        <p:spPr>
          <a:xfrm>
            <a:off x="5537372" y="0"/>
            <a:ext cx="4236191" cy="333418"/>
          </a:xfrm>
          <a:prstGeom prst="rect">
            <a:avLst/>
          </a:prstGeom>
        </p:spPr>
        <p:txBody>
          <a:bodyPr vert="horz" lIns="89639" tIns="44819" rIns="89639" bIns="44819" rtlCol="0"/>
          <a:lstStyle>
            <a:lvl1pPr algn="r">
              <a:defRPr sz="1200"/>
            </a:lvl1pPr>
          </a:lstStyle>
          <a:p>
            <a:fld id="{74146B6A-1723-4F24-8EEB-E1C36A1B8A66}" type="datetimeFigureOut">
              <a:rPr lang="de-DE" smtClean="0"/>
              <a:pPr/>
              <a:t>05.08.2024</a:t>
            </a:fld>
            <a:endParaRPr lang="de-DE"/>
          </a:p>
        </p:txBody>
      </p:sp>
      <p:sp>
        <p:nvSpPr>
          <p:cNvPr id="4" name="Fußzeilenplatzhalter 3"/>
          <p:cNvSpPr>
            <a:spLocks noGrp="1"/>
          </p:cNvSpPr>
          <p:nvPr>
            <p:ph type="ftr" sz="quarter" idx="2"/>
          </p:nvPr>
        </p:nvSpPr>
        <p:spPr>
          <a:xfrm>
            <a:off x="0" y="6311859"/>
            <a:ext cx="4236191" cy="333417"/>
          </a:xfrm>
          <a:prstGeom prst="rect">
            <a:avLst/>
          </a:prstGeom>
        </p:spPr>
        <p:txBody>
          <a:bodyPr vert="horz" lIns="89639" tIns="44819" rIns="89639" bIns="44819" rtlCol="0" anchor="b"/>
          <a:lstStyle>
            <a:lvl1pPr algn="l">
              <a:defRPr sz="1200"/>
            </a:lvl1pPr>
          </a:lstStyle>
          <a:p>
            <a:endParaRPr lang="de-DE"/>
          </a:p>
        </p:txBody>
      </p:sp>
      <p:sp>
        <p:nvSpPr>
          <p:cNvPr id="5" name="Foliennummernplatzhalter 4"/>
          <p:cNvSpPr>
            <a:spLocks noGrp="1"/>
          </p:cNvSpPr>
          <p:nvPr>
            <p:ph type="sldNum" sz="quarter" idx="3"/>
          </p:nvPr>
        </p:nvSpPr>
        <p:spPr>
          <a:xfrm>
            <a:off x="5537372" y="6311859"/>
            <a:ext cx="4236191" cy="333417"/>
          </a:xfrm>
          <a:prstGeom prst="rect">
            <a:avLst/>
          </a:prstGeom>
        </p:spPr>
        <p:txBody>
          <a:bodyPr vert="horz" lIns="89639" tIns="44819" rIns="89639" bIns="44819" rtlCol="0" anchor="b"/>
          <a:lstStyle>
            <a:lvl1pPr algn="r">
              <a:defRPr sz="1200"/>
            </a:lvl1pPr>
          </a:lstStyle>
          <a:p>
            <a:fld id="{E731A0F2-6224-41E1-B89A-AC940C2A61FC}" type="slidenum">
              <a:rPr lang="de-DE" smtClean="0"/>
              <a:pPr/>
              <a:t>‹Nr.›</a:t>
            </a:fld>
            <a:endParaRPr lang="de-DE"/>
          </a:p>
        </p:txBody>
      </p:sp>
    </p:spTree>
    <p:extLst>
      <p:ext uri="{BB962C8B-B14F-4D97-AF65-F5344CB8AC3E}">
        <p14:creationId xmlns:p14="http://schemas.microsoft.com/office/powerpoint/2010/main" val="14906689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4236191" cy="332263"/>
          </a:xfrm>
          <a:prstGeom prst="rect">
            <a:avLst/>
          </a:prstGeom>
        </p:spPr>
        <p:txBody>
          <a:bodyPr vert="horz" lIns="89639" tIns="44819" rIns="89639" bIns="44819" rtlCol="0"/>
          <a:lstStyle>
            <a:lvl1pPr algn="l" fontAlgn="auto">
              <a:spcBef>
                <a:spcPts val="0"/>
              </a:spcBef>
              <a:spcAft>
                <a:spcPts val="0"/>
              </a:spcAft>
              <a:defRPr sz="1200">
                <a:latin typeface="+mn-lt"/>
                <a:ea typeface="+mn-ea"/>
                <a:cs typeface="+mn-cs"/>
              </a:defRPr>
            </a:lvl1pPr>
          </a:lstStyle>
          <a:p>
            <a:pPr>
              <a:defRPr/>
            </a:pPr>
            <a:endParaRPr lang="de-DE"/>
          </a:p>
        </p:txBody>
      </p:sp>
      <p:sp>
        <p:nvSpPr>
          <p:cNvPr id="3" name="Datumsplatzhalter 2"/>
          <p:cNvSpPr>
            <a:spLocks noGrp="1"/>
          </p:cNvSpPr>
          <p:nvPr>
            <p:ph type="dt" idx="1"/>
          </p:nvPr>
        </p:nvSpPr>
        <p:spPr>
          <a:xfrm>
            <a:off x="5537372" y="1"/>
            <a:ext cx="4236191" cy="332263"/>
          </a:xfrm>
          <a:prstGeom prst="rect">
            <a:avLst/>
          </a:prstGeom>
        </p:spPr>
        <p:txBody>
          <a:bodyPr vert="horz" lIns="89639" tIns="44819" rIns="89639" bIns="44819" rtlCol="0"/>
          <a:lstStyle>
            <a:lvl1pPr algn="r" fontAlgn="auto">
              <a:spcBef>
                <a:spcPts val="0"/>
              </a:spcBef>
              <a:spcAft>
                <a:spcPts val="0"/>
              </a:spcAft>
              <a:defRPr sz="1200" smtClean="0">
                <a:latin typeface="+mn-lt"/>
                <a:ea typeface="+mn-ea"/>
                <a:cs typeface="+mn-cs"/>
              </a:defRPr>
            </a:lvl1pPr>
          </a:lstStyle>
          <a:p>
            <a:pPr>
              <a:defRPr/>
            </a:pPr>
            <a:fld id="{B52E5A2D-6835-4540-8B5C-DB0176F8DF6C}" type="datetimeFigureOut">
              <a:rPr lang="de-DE"/>
              <a:pPr>
                <a:defRPr/>
              </a:pPr>
              <a:t>05.08.2024</a:t>
            </a:fld>
            <a:endParaRPr lang="de-DE"/>
          </a:p>
        </p:txBody>
      </p:sp>
      <p:sp>
        <p:nvSpPr>
          <p:cNvPr id="4" name="Folienbildplatzhalter 3"/>
          <p:cNvSpPr>
            <a:spLocks noGrp="1" noRot="1" noChangeAspect="1"/>
          </p:cNvSpPr>
          <p:nvPr>
            <p:ph type="sldImg" idx="2"/>
          </p:nvPr>
        </p:nvSpPr>
        <p:spPr>
          <a:xfrm>
            <a:off x="3225800" y="498475"/>
            <a:ext cx="3324225" cy="2492375"/>
          </a:xfrm>
          <a:prstGeom prst="rect">
            <a:avLst/>
          </a:prstGeom>
          <a:noFill/>
          <a:ln w="12700">
            <a:solidFill>
              <a:prstClr val="black"/>
            </a:solidFill>
          </a:ln>
        </p:spPr>
        <p:txBody>
          <a:bodyPr vert="horz" lIns="89639" tIns="44819" rIns="89639" bIns="44819" rtlCol="0" anchor="ctr"/>
          <a:lstStyle/>
          <a:p>
            <a:pPr lvl="0"/>
            <a:endParaRPr lang="de-DE" noProof="0"/>
          </a:p>
        </p:txBody>
      </p:sp>
      <p:sp>
        <p:nvSpPr>
          <p:cNvPr id="5" name="Notizenplatzhalter 4"/>
          <p:cNvSpPr>
            <a:spLocks noGrp="1"/>
          </p:cNvSpPr>
          <p:nvPr>
            <p:ph type="body" sz="quarter" idx="3"/>
          </p:nvPr>
        </p:nvSpPr>
        <p:spPr>
          <a:xfrm>
            <a:off x="977583" y="3156506"/>
            <a:ext cx="7820660" cy="2990374"/>
          </a:xfrm>
          <a:prstGeom prst="rect">
            <a:avLst/>
          </a:prstGeom>
        </p:spPr>
        <p:txBody>
          <a:bodyPr vert="horz" lIns="89639" tIns="44819" rIns="89639" bIns="44819"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6311859"/>
            <a:ext cx="4236191" cy="332263"/>
          </a:xfrm>
          <a:prstGeom prst="rect">
            <a:avLst/>
          </a:prstGeom>
        </p:spPr>
        <p:txBody>
          <a:bodyPr vert="horz" lIns="89639" tIns="44819" rIns="89639" bIns="44819" rtlCol="0" anchor="b"/>
          <a:lstStyle>
            <a:lvl1pPr algn="l" fontAlgn="auto">
              <a:spcBef>
                <a:spcPts val="0"/>
              </a:spcBef>
              <a:spcAft>
                <a:spcPts val="0"/>
              </a:spcAft>
              <a:defRPr sz="1200">
                <a:latin typeface="+mn-lt"/>
                <a:ea typeface="+mn-ea"/>
                <a:cs typeface="+mn-cs"/>
              </a:defRPr>
            </a:lvl1pPr>
          </a:lstStyle>
          <a:p>
            <a:pPr>
              <a:defRPr/>
            </a:pPr>
            <a:endParaRPr lang="de-DE"/>
          </a:p>
        </p:txBody>
      </p:sp>
      <p:sp>
        <p:nvSpPr>
          <p:cNvPr id="7" name="Foliennummernplatzhalter 6"/>
          <p:cNvSpPr>
            <a:spLocks noGrp="1"/>
          </p:cNvSpPr>
          <p:nvPr>
            <p:ph type="sldNum" sz="quarter" idx="5"/>
          </p:nvPr>
        </p:nvSpPr>
        <p:spPr>
          <a:xfrm>
            <a:off x="5537372" y="6311859"/>
            <a:ext cx="4236191" cy="332263"/>
          </a:xfrm>
          <a:prstGeom prst="rect">
            <a:avLst/>
          </a:prstGeom>
        </p:spPr>
        <p:txBody>
          <a:bodyPr vert="horz" lIns="89639" tIns="44819" rIns="89639" bIns="44819" rtlCol="0" anchor="b"/>
          <a:lstStyle>
            <a:lvl1pPr algn="r" fontAlgn="auto">
              <a:spcBef>
                <a:spcPts val="0"/>
              </a:spcBef>
              <a:spcAft>
                <a:spcPts val="0"/>
              </a:spcAft>
              <a:defRPr sz="1200" smtClean="0">
                <a:latin typeface="+mn-lt"/>
                <a:ea typeface="+mn-ea"/>
                <a:cs typeface="+mn-cs"/>
              </a:defRPr>
            </a:lvl1pPr>
          </a:lstStyle>
          <a:p>
            <a:pPr>
              <a:defRPr/>
            </a:pPr>
            <a:fld id="{8DA16B3A-E331-6C4C-AEF6-86D467087564}" type="slidenum">
              <a:rPr lang="de-DE"/>
              <a:pPr>
                <a:defRPr/>
              </a:pPr>
              <a:t>‹Nr.›</a:t>
            </a:fld>
            <a:endParaRPr lang="de-DE"/>
          </a:p>
        </p:txBody>
      </p:sp>
    </p:spTree>
    <p:extLst>
      <p:ext uri="{BB962C8B-B14F-4D97-AF65-F5344CB8AC3E}">
        <p14:creationId xmlns:p14="http://schemas.microsoft.com/office/powerpoint/2010/main" val="5973575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mn-lt"/>
        <a:ea typeface="ＭＳ Ｐゴシック" charset="0"/>
        <a:cs typeface="+mn-cs"/>
      </a:defRPr>
    </a:lvl2pPr>
    <a:lvl3pPr marL="914400" algn="l" rtl="0" fontAlgn="base">
      <a:spcBef>
        <a:spcPct val="30000"/>
      </a:spcBef>
      <a:spcAft>
        <a:spcPct val="0"/>
      </a:spcAft>
      <a:defRPr sz="1200" kern="1200">
        <a:solidFill>
          <a:schemeClr val="tx1"/>
        </a:solidFill>
        <a:latin typeface="+mn-lt"/>
        <a:ea typeface="ＭＳ Ｐゴシック" charset="0"/>
        <a:cs typeface="+mn-cs"/>
      </a:defRPr>
    </a:lvl3pPr>
    <a:lvl4pPr marL="1371600" algn="l" rtl="0" fontAlgn="base">
      <a:spcBef>
        <a:spcPct val="30000"/>
      </a:spcBef>
      <a:spcAft>
        <a:spcPct val="0"/>
      </a:spcAft>
      <a:defRPr sz="1200" kern="1200">
        <a:solidFill>
          <a:schemeClr val="tx1"/>
        </a:solidFill>
        <a:latin typeface="+mn-lt"/>
        <a:ea typeface="ＭＳ Ｐゴシック" charset="0"/>
        <a:cs typeface="+mn-cs"/>
      </a:defRPr>
    </a:lvl4pPr>
    <a:lvl5pPr marL="1828800" algn="l" rtl="0" fontAlgn="base">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ixabay.com/en/chicken-hen-fowl-country-farm-14428/"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pixabay.com/en/pig-sow-pigs-stall-box-steel-grid-11245/" TargetMode="External"/><Relationship Id="rId4" Type="http://schemas.openxmlformats.org/officeDocument/2006/relationships/hyperlink" Target="https://pixabay.com/en/cows-livestock-cattle-feed-foot-552947/"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umweltbundesamt.de/TAM-checkliste"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a:t>
            </a:fld>
            <a:endParaRPr lang="de-DE"/>
          </a:p>
        </p:txBody>
      </p:sp>
    </p:spTree>
    <p:extLst>
      <p:ext uri="{BB962C8B-B14F-4D97-AF65-F5344CB8AC3E}">
        <p14:creationId xmlns:p14="http://schemas.microsoft.com/office/powerpoint/2010/main" val="386010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Infografik online: www.uba.de/TAM-verbleib</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10</a:t>
            </a:fld>
            <a:endParaRPr lang="de-DE"/>
          </a:p>
        </p:txBody>
      </p:sp>
    </p:spTree>
    <p:extLst>
      <p:ext uri="{BB962C8B-B14F-4D97-AF65-F5344CB8AC3E}">
        <p14:creationId xmlns:p14="http://schemas.microsoft.com/office/powerpoint/2010/main" val="615159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endParaRPr lang="de-DE" sz="1200" kern="1200" dirty="0">
              <a:solidFill>
                <a:srgbClr val="FF0000"/>
              </a:solidFill>
              <a:latin typeface="+mn-lt"/>
              <a:ea typeface="ＭＳ Ｐゴシック" charset="0"/>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endParaRPr lang="de-DE" dirty="0">
              <a:solidFill>
                <a:srgbClr val="FF0000"/>
              </a:solidFill>
            </a:endParaRPr>
          </a:p>
        </p:txBody>
      </p:sp>
    </p:spTree>
    <p:extLst>
      <p:ext uri="{BB962C8B-B14F-4D97-AF65-F5344CB8AC3E}">
        <p14:creationId xmlns:p14="http://schemas.microsoft.com/office/powerpoint/2010/main" val="3114139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fontAlgn="auto">
              <a:spcAft>
                <a:spcPts val="0"/>
              </a:spcAf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12</a:t>
            </a:fld>
            <a:endParaRPr lang="de-DE"/>
          </a:p>
        </p:txBody>
      </p:sp>
    </p:spTree>
    <p:extLst>
      <p:ext uri="{BB962C8B-B14F-4D97-AF65-F5344CB8AC3E}">
        <p14:creationId xmlns:p14="http://schemas.microsoft.com/office/powerpoint/2010/main" val="3399109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1" indent="0" algn="l" defTabSz="914400" rtl="0" eaLnBrk="1" fontAlgn="auto" latinLnBrk="0" hangingPunct="1">
              <a:lnSpc>
                <a:spcPct val="100000"/>
              </a:lnSpc>
              <a:spcBef>
                <a:spcPct val="30000"/>
              </a:spcBef>
              <a:spcAft>
                <a:spcPts val="0"/>
              </a:spcAft>
              <a:buClrTx/>
              <a:buSzTx/>
              <a:buFontTx/>
              <a:buNone/>
              <a:tabLs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13</a:t>
            </a:fld>
            <a:endParaRPr lang="de-DE"/>
          </a:p>
        </p:txBody>
      </p:sp>
    </p:spTree>
    <p:extLst>
      <p:ext uri="{BB962C8B-B14F-4D97-AF65-F5344CB8AC3E}">
        <p14:creationId xmlns:p14="http://schemas.microsoft.com/office/powerpoint/2010/main" val="2712478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1" indent="0" algn="l" defTabSz="914400" rtl="0" eaLnBrk="1" fontAlgn="auto" latinLnBrk="0" hangingPunct="1">
              <a:lnSpc>
                <a:spcPct val="100000"/>
              </a:lnSpc>
              <a:spcBef>
                <a:spcPct val="30000"/>
              </a:spcBef>
              <a:spcAft>
                <a:spcPts val="0"/>
              </a:spcAft>
              <a:buClrTx/>
              <a:buSzTx/>
              <a:buFontTx/>
              <a:buNone/>
              <a:tabLs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14</a:t>
            </a:fld>
            <a:endParaRPr lang="de-DE"/>
          </a:p>
        </p:txBody>
      </p:sp>
    </p:spTree>
    <p:extLst>
      <p:ext uri="{BB962C8B-B14F-4D97-AF65-F5344CB8AC3E}">
        <p14:creationId xmlns:p14="http://schemas.microsoft.com/office/powerpoint/2010/main" val="2023528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15</a:t>
            </a:fld>
            <a:endParaRPr lang="de-DE"/>
          </a:p>
        </p:txBody>
      </p:sp>
    </p:spTree>
    <p:extLst>
      <p:ext uri="{BB962C8B-B14F-4D97-AF65-F5344CB8AC3E}">
        <p14:creationId xmlns:p14="http://schemas.microsoft.com/office/powerpoint/2010/main" val="1450599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16</a:t>
            </a:fld>
            <a:endParaRPr lang="de-DE"/>
          </a:p>
        </p:txBody>
      </p:sp>
    </p:spTree>
    <p:extLst>
      <p:ext uri="{BB962C8B-B14F-4D97-AF65-F5344CB8AC3E}">
        <p14:creationId xmlns:p14="http://schemas.microsoft.com/office/powerpoint/2010/main" val="999273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17</a:t>
            </a:fld>
            <a:endParaRPr lang="de-DE"/>
          </a:p>
        </p:txBody>
      </p:sp>
    </p:spTree>
    <p:extLst>
      <p:ext uri="{BB962C8B-B14F-4D97-AF65-F5344CB8AC3E}">
        <p14:creationId xmlns:p14="http://schemas.microsoft.com/office/powerpoint/2010/main" val="3163138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18</a:t>
            </a:fld>
            <a:endParaRPr lang="de-DE"/>
          </a:p>
        </p:txBody>
      </p:sp>
    </p:spTree>
    <p:extLst>
      <p:ext uri="{BB962C8B-B14F-4D97-AF65-F5344CB8AC3E}">
        <p14:creationId xmlns:p14="http://schemas.microsoft.com/office/powerpoint/2010/main" val="1291046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19</a:t>
            </a:fld>
            <a:endParaRPr lang="de-DE"/>
          </a:p>
        </p:txBody>
      </p:sp>
    </p:spTree>
    <p:extLst>
      <p:ext uri="{BB962C8B-B14F-4D97-AF65-F5344CB8AC3E}">
        <p14:creationId xmlns:p14="http://schemas.microsoft.com/office/powerpoint/2010/main" val="4229656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a:t>
            </a:fld>
            <a:endParaRPr lang="de-DE"/>
          </a:p>
        </p:txBody>
      </p:sp>
    </p:spTree>
    <p:extLst>
      <p:ext uri="{BB962C8B-B14F-4D97-AF65-F5344CB8AC3E}">
        <p14:creationId xmlns:p14="http://schemas.microsoft.com/office/powerpoint/2010/main" val="1150239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21</a:t>
            </a:fld>
            <a:endParaRPr lang="de-DE"/>
          </a:p>
        </p:txBody>
      </p:sp>
    </p:spTree>
    <p:extLst>
      <p:ext uri="{BB962C8B-B14F-4D97-AF65-F5344CB8AC3E}">
        <p14:creationId xmlns:p14="http://schemas.microsoft.com/office/powerpoint/2010/main" val="3297705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22</a:t>
            </a:fld>
            <a:endParaRPr lang="de-DE"/>
          </a:p>
        </p:txBody>
      </p:sp>
    </p:spTree>
    <p:extLst>
      <p:ext uri="{BB962C8B-B14F-4D97-AF65-F5344CB8AC3E}">
        <p14:creationId xmlns:p14="http://schemas.microsoft.com/office/powerpoint/2010/main" val="2715868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23</a:t>
            </a:fld>
            <a:endParaRPr lang="de-DE"/>
          </a:p>
        </p:txBody>
      </p:sp>
    </p:spTree>
    <p:extLst>
      <p:ext uri="{BB962C8B-B14F-4D97-AF65-F5344CB8AC3E}">
        <p14:creationId xmlns:p14="http://schemas.microsoft.com/office/powerpoint/2010/main" val="31824642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24</a:t>
            </a:fld>
            <a:endParaRPr lang="de-DE"/>
          </a:p>
        </p:txBody>
      </p:sp>
    </p:spTree>
    <p:extLst>
      <p:ext uri="{BB962C8B-B14F-4D97-AF65-F5344CB8AC3E}">
        <p14:creationId xmlns:p14="http://schemas.microsoft.com/office/powerpoint/2010/main" val="2914979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25</a:t>
            </a:fld>
            <a:endParaRPr lang="de-DE"/>
          </a:p>
        </p:txBody>
      </p:sp>
    </p:spTree>
    <p:extLst>
      <p:ext uri="{BB962C8B-B14F-4D97-AF65-F5344CB8AC3E}">
        <p14:creationId xmlns:p14="http://schemas.microsoft.com/office/powerpoint/2010/main" val="3827606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26</a:t>
            </a:fld>
            <a:endParaRPr lang="de-DE"/>
          </a:p>
        </p:txBody>
      </p:sp>
    </p:spTree>
    <p:extLst>
      <p:ext uri="{BB962C8B-B14F-4D97-AF65-F5344CB8AC3E}">
        <p14:creationId xmlns:p14="http://schemas.microsoft.com/office/powerpoint/2010/main" val="2517185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Quelle: </a:t>
            </a:r>
            <a:r>
              <a:rPr lang="de-DE" sz="1200" kern="1200" dirty="0">
                <a:solidFill>
                  <a:schemeClr val="tx1"/>
                </a:solidFill>
                <a:effectLst/>
                <a:latin typeface="+mn-lt"/>
                <a:ea typeface="ＭＳ Ｐゴシック" charset="0"/>
                <a:cs typeface="ＭＳ Ｐゴシック" charset="0"/>
              </a:rPr>
              <a:t>DVG - Desinfektion in der Veterinärmedizin (2018): DVG-Desinfektionsmittelliste für den Tierhaltungsbereich. http://www.desinfektion-dvg.de. aufgerufen am 08.06.2018</a:t>
            </a:r>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27</a:t>
            </a:fld>
            <a:endParaRPr lang="de-DE"/>
          </a:p>
        </p:txBody>
      </p:sp>
    </p:spTree>
    <p:extLst>
      <p:ext uri="{BB962C8B-B14F-4D97-AF65-F5344CB8AC3E}">
        <p14:creationId xmlns:p14="http://schemas.microsoft.com/office/powerpoint/2010/main" val="3746088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28</a:t>
            </a:fld>
            <a:endParaRPr lang="de-DE"/>
          </a:p>
        </p:txBody>
      </p:sp>
    </p:spTree>
    <p:extLst>
      <p:ext uri="{BB962C8B-B14F-4D97-AF65-F5344CB8AC3E}">
        <p14:creationId xmlns:p14="http://schemas.microsoft.com/office/powerpoint/2010/main" val="10863386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29</a:t>
            </a:fld>
            <a:endParaRPr lang="de-DE"/>
          </a:p>
        </p:txBody>
      </p:sp>
    </p:spTree>
    <p:extLst>
      <p:ext uri="{BB962C8B-B14F-4D97-AF65-F5344CB8AC3E}">
        <p14:creationId xmlns:p14="http://schemas.microsoft.com/office/powerpoint/2010/main" val="2956042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1" defTabSz="896386">
              <a:defRPr/>
            </a:pPr>
            <a:endParaRPr lang="de-DE" dirty="0"/>
          </a:p>
          <a:p>
            <a:pPr marL="0" lvl="1" defTabSz="896386">
              <a:defRPr/>
            </a:pPr>
            <a:endParaRPr lang="de-DE" dirty="0"/>
          </a:p>
          <a:p>
            <a:pPr marL="0" lvl="1" defTabSz="896386">
              <a:defRPr/>
            </a:pP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30</a:t>
            </a:fld>
            <a:endParaRPr lang="de-DE"/>
          </a:p>
        </p:txBody>
      </p:sp>
    </p:spTree>
    <p:extLst>
      <p:ext uri="{BB962C8B-B14F-4D97-AF65-F5344CB8AC3E}">
        <p14:creationId xmlns:p14="http://schemas.microsoft.com/office/powerpoint/2010/main" val="3834370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Quellen Fotos: </a:t>
            </a:r>
          </a:p>
          <a:p>
            <a:r>
              <a:rPr lang="en-US" dirty="0">
                <a:hlinkClick r:id="rId3"/>
              </a:rPr>
              <a:t>https://pixabay.com/en/chicken-hen-fowl-country-farm-14428/</a:t>
            </a:r>
            <a:br>
              <a:rPr lang="en-US" dirty="0"/>
            </a:br>
            <a:r>
              <a:rPr lang="en-US" dirty="0">
                <a:hlinkClick r:id="rId4"/>
              </a:rPr>
              <a:t>https://pixabay.com/en/cows-livestock-cattle-feed-foot-552947/</a:t>
            </a:r>
            <a:br>
              <a:rPr lang="en-US" dirty="0"/>
            </a:br>
            <a:r>
              <a:rPr lang="en-US" dirty="0">
                <a:hlinkClick r:id="rId5"/>
              </a:rPr>
              <a:t>https://pixabay.com/en/pig-sow-pigs-stall-box-steel-grid-11245/</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err="1"/>
              <a:t>Alle</a:t>
            </a:r>
            <a:r>
              <a:rPr lang="en-US" dirty="0"/>
              <a:t> </a:t>
            </a:r>
            <a:r>
              <a:rPr lang="en-US" dirty="0" err="1"/>
              <a:t>drei</a:t>
            </a:r>
            <a:r>
              <a:rPr lang="en-US" dirty="0"/>
              <a:t> </a:t>
            </a:r>
            <a:r>
              <a:rPr lang="en-US" dirty="0" err="1"/>
              <a:t>Fotos</a:t>
            </a:r>
            <a:r>
              <a:rPr lang="en-US" dirty="0"/>
              <a:t>: "Free for commercial use, No attribution required"</a:t>
            </a:r>
            <a:br>
              <a:rPr lang="en-US" dirty="0"/>
            </a:br>
            <a:endParaRPr lang="en-US"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a:t>
            </a:fld>
            <a:endParaRPr lang="de-DE"/>
          </a:p>
        </p:txBody>
      </p:sp>
    </p:spTree>
    <p:extLst>
      <p:ext uri="{BB962C8B-B14F-4D97-AF65-F5344CB8AC3E}">
        <p14:creationId xmlns:p14="http://schemas.microsoft.com/office/powerpoint/2010/main" val="10264524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1" defTabSz="896386">
              <a:defRPr/>
            </a:pPr>
            <a:endParaRPr lang="de-DE" dirty="0">
              <a:solidFill>
                <a:srgbClr val="FF0000"/>
              </a:solidFill>
            </a:endParaRP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31</a:t>
            </a:fld>
            <a:endParaRPr lang="de-DE"/>
          </a:p>
        </p:txBody>
      </p:sp>
    </p:spTree>
    <p:extLst>
      <p:ext uri="{BB962C8B-B14F-4D97-AF65-F5344CB8AC3E}">
        <p14:creationId xmlns:p14="http://schemas.microsoft.com/office/powerpoint/2010/main" val="2602305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32</a:t>
            </a:fld>
            <a:endParaRPr lang="de-DE"/>
          </a:p>
        </p:txBody>
      </p:sp>
    </p:spTree>
    <p:extLst>
      <p:ext uri="{BB962C8B-B14F-4D97-AF65-F5344CB8AC3E}">
        <p14:creationId xmlns:p14="http://schemas.microsoft.com/office/powerpoint/2010/main" val="2097520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33</a:t>
            </a:fld>
            <a:endParaRPr lang="de-DE"/>
          </a:p>
        </p:txBody>
      </p:sp>
    </p:spTree>
    <p:extLst>
      <p:ext uri="{BB962C8B-B14F-4D97-AF65-F5344CB8AC3E}">
        <p14:creationId xmlns:p14="http://schemas.microsoft.com/office/powerpoint/2010/main" val="30645189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34</a:t>
            </a:fld>
            <a:endParaRPr lang="de-DE"/>
          </a:p>
        </p:txBody>
      </p:sp>
    </p:spTree>
    <p:extLst>
      <p:ext uri="{BB962C8B-B14F-4D97-AF65-F5344CB8AC3E}">
        <p14:creationId xmlns:p14="http://schemas.microsoft.com/office/powerpoint/2010/main" val="10253547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35</a:t>
            </a:fld>
            <a:endParaRPr lang="de-DE"/>
          </a:p>
        </p:txBody>
      </p:sp>
    </p:spTree>
    <p:extLst>
      <p:ext uri="{BB962C8B-B14F-4D97-AF65-F5344CB8AC3E}">
        <p14:creationId xmlns:p14="http://schemas.microsoft.com/office/powerpoint/2010/main" val="1674189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36</a:t>
            </a:fld>
            <a:endParaRPr lang="de-DE"/>
          </a:p>
        </p:txBody>
      </p:sp>
    </p:spTree>
    <p:extLst>
      <p:ext uri="{BB962C8B-B14F-4D97-AF65-F5344CB8AC3E}">
        <p14:creationId xmlns:p14="http://schemas.microsoft.com/office/powerpoint/2010/main" val="3097366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Ausführliche</a:t>
            </a:r>
            <a:r>
              <a:rPr lang="de-DE" baseline="0" dirty="0"/>
              <a:t> Tabelle online unter: https://www.umweltbundesamt.de/sites/default/files/medien/3521/bilder/umwelthinweise-produktinformationen-tierarzneimittel.png</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37</a:t>
            </a:fld>
            <a:endParaRPr lang="de-DE"/>
          </a:p>
        </p:txBody>
      </p:sp>
    </p:spTree>
    <p:extLst>
      <p:ext uri="{BB962C8B-B14F-4D97-AF65-F5344CB8AC3E}">
        <p14:creationId xmlns:p14="http://schemas.microsoft.com/office/powerpoint/2010/main" val="9281426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28506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Infografik</a:t>
            </a:r>
            <a:r>
              <a:rPr lang="de-DE" baseline="0" dirty="0"/>
              <a:t> online: https://www.umweltbundesamt.de/verschleppung-von-tierarzneimitteln-im-stall</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39</a:t>
            </a:fld>
            <a:endParaRPr lang="de-DE"/>
          </a:p>
        </p:txBody>
      </p:sp>
    </p:spTree>
    <p:extLst>
      <p:ext uri="{BB962C8B-B14F-4D97-AF65-F5344CB8AC3E}">
        <p14:creationId xmlns:p14="http://schemas.microsoft.com/office/powerpoint/2010/main" val="36738183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40</a:t>
            </a:fld>
            <a:endParaRPr lang="de-DE"/>
          </a:p>
        </p:txBody>
      </p:sp>
    </p:spTree>
    <p:extLst>
      <p:ext uri="{BB962C8B-B14F-4D97-AF65-F5344CB8AC3E}">
        <p14:creationId xmlns:p14="http://schemas.microsoft.com/office/powerpoint/2010/main" val="2295012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a:t>
            </a:fld>
            <a:endParaRPr lang="de-DE"/>
          </a:p>
        </p:txBody>
      </p:sp>
    </p:spTree>
    <p:extLst>
      <p:ext uri="{BB962C8B-B14F-4D97-AF65-F5344CB8AC3E}">
        <p14:creationId xmlns:p14="http://schemas.microsoft.com/office/powerpoint/2010/main" val="629889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41</a:t>
            </a:fld>
            <a:endParaRPr lang="de-DE"/>
          </a:p>
        </p:txBody>
      </p:sp>
    </p:spTree>
    <p:extLst>
      <p:ext uri="{BB962C8B-B14F-4D97-AF65-F5344CB8AC3E}">
        <p14:creationId xmlns:p14="http://schemas.microsoft.com/office/powerpoint/2010/main" val="2653014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42</a:t>
            </a:fld>
            <a:endParaRPr lang="de-DE"/>
          </a:p>
        </p:txBody>
      </p:sp>
    </p:spTree>
    <p:extLst>
      <p:ext uri="{BB962C8B-B14F-4D97-AF65-F5344CB8AC3E}">
        <p14:creationId xmlns:p14="http://schemas.microsoft.com/office/powerpoint/2010/main" val="15221038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43</a:t>
            </a:fld>
            <a:endParaRPr lang="de-DE"/>
          </a:p>
        </p:txBody>
      </p:sp>
    </p:spTree>
    <p:extLst>
      <p:ext uri="{BB962C8B-B14F-4D97-AF65-F5344CB8AC3E}">
        <p14:creationId xmlns:p14="http://schemas.microsoft.com/office/powerpoint/2010/main" val="33229841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44</a:t>
            </a:fld>
            <a:endParaRPr lang="de-DE"/>
          </a:p>
        </p:txBody>
      </p:sp>
    </p:spTree>
    <p:extLst>
      <p:ext uri="{BB962C8B-B14F-4D97-AF65-F5344CB8AC3E}">
        <p14:creationId xmlns:p14="http://schemas.microsoft.com/office/powerpoint/2010/main" val="15192461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Vollständige Umwelt-Checkliste für den Einsatz von Tierarzneimitteln online: </a:t>
            </a:r>
            <a:r>
              <a:rPr lang="de-DE" sz="1200" dirty="0">
                <a:hlinkClick r:id="rId3"/>
              </a:rPr>
              <a:t>https://www.umweltbundesamt.de/TAM-checkliste</a:t>
            </a:r>
            <a:endParaRPr lang="de-DE" sz="1200" dirty="0"/>
          </a:p>
        </p:txBody>
      </p:sp>
    </p:spTree>
    <p:extLst>
      <p:ext uri="{BB962C8B-B14F-4D97-AF65-F5344CB8AC3E}">
        <p14:creationId xmlns:p14="http://schemas.microsoft.com/office/powerpoint/2010/main" val="37373723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46</a:t>
            </a:fld>
            <a:endParaRPr lang="de-DE"/>
          </a:p>
        </p:txBody>
      </p:sp>
    </p:spTree>
    <p:extLst>
      <p:ext uri="{BB962C8B-B14F-4D97-AF65-F5344CB8AC3E}">
        <p14:creationId xmlns:p14="http://schemas.microsoft.com/office/powerpoint/2010/main" val="1261468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Grafik online: https://www.umweltbundesamt.de/sites/default/files/medien/3521/bilder/one-health.png</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47</a:t>
            </a:fld>
            <a:endParaRPr lang="de-DE"/>
          </a:p>
        </p:txBody>
      </p:sp>
    </p:spTree>
    <p:extLst>
      <p:ext uri="{BB962C8B-B14F-4D97-AF65-F5344CB8AC3E}">
        <p14:creationId xmlns:p14="http://schemas.microsoft.com/office/powerpoint/2010/main" val="8938766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48</a:t>
            </a:fld>
            <a:endParaRPr lang="de-DE"/>
          </a:p>
        </p:txBody>
      </p:sp>
    </p:spTree>
    <p:extLst>
      <p:ext uri="{BB962C8B-B14F-4D97-AF65-F5344CB8AC3E}">
        <p14:creationId xmlns:p14="http://schemas.microsoft.com/office/powerpoint/2010/main" val="31416050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49</a:t>
            </a:fld>
            <a:endParaRPr lang="de-DE"/>
          </a:p>
        </p:txBody>
      </p:sp>
    </p:spTree>
    <p:extLst>
      <p:ext uri="{BB962C8B-B14F-4D97-AF65-F5344CB8AC3E}">
        <p14:creationId xmlns:p14="http://schemas.microsoft.com/office/powerpoint/2010/main" val="29463886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50</a:t>
            </a:fld>
            <a:endParaRPr lang="de-DE"/>
          </a:p>
        </p:txBody>
      </p:sp>
    </p:spTree>
    <p:extLst>
      <p:ext uri="{BB962C8B-B14F-4D97-AF65-F5344CB8AC3E}">
        <p14:creationId xmlns:p14="http://schemas.microsoft.com/office/powerpoint/2010/main" val="2377441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a:t>
            </a:fld>
            <a:endParaRPr lang="de-DE"/>
          </a:p>
        </p:txBody>
      </p:sp>
    </p:spTree>
    <p:extLst>
      <p:ext uri="{BB962C8B-B14F-4D97-AF65-F5344CB8AC3E}">
        <p14:creationId xmlns:p14="http://schemas.microsoft.com/office/powerpoint/2010/main" val="20044992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51</a:t>
            </a:fld>
            <a:endParaRPr lang="de-DE"/>
          </a:p>
        </p:txBody>
      </p:sp>
    </p:spTree>
    <p:extLst>
      <p:ext uri="{BB962C8B-B14F-4D97-AF65-F5344CB8AC3E}">
        <p14:creationId xmlns:p14="http://schemas.microsoft.com/office/powerpoint/2010/main" val="15455516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52</a:t>
            </a:fld>
            <a:endParaRPr lang="de-DE"/>
          </a:p>
        </p:txBody>
      </p:sp>
    </p:spTree>
    <p:extLst>
      <p:ext uri="{BB962C8B-B14F-4D97-AF65-F5344CB8AC3E}">
        <p14:creationId xmlns:p14="http://schemas.microsoft.com/office/powerpoint/2010/main" val="22553711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53</a:t>
            </a:fld>
            <a:endParaRPr lang="de-DE"/>
          </a:p>
        </p:txBody>
      </p:sp>
    </p:spTree>
    <p:extLst>
      <p:ext uri="{BB962C8B-B14F-4D97-AF65-F5344CB8AC3E}">
        <p14:creationId xmlns:p14="http://schemas.microsoft.com/office/powerpoint/2010/main" val="42345394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093608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4522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a:t>
            </a:fld>
            <a:endParaRPr lang="de-DE"/>
          </a:p>
        </p:txBody>
      </p:sp>
    </p:spTree>
    <p:extLst>
      <p:ext uri="{BB962C8B-B14F-4D97-AF65-F5344CB8AC3E}">
        <p14:creationId xmlns:p14="http://schemas.microsoft.com/office/powerpoint/2010/main" val="2669667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Daten online: https://www.bft-online.de/index.php?eID=tx_cms_showpic&amp;file=4234&amp;md5=6fec5e6c7441720f7b80b3c8359b460904df1262&amp;parameters%5B0%5D=eyJ3aWR0aCI6IjgwMG0iLCJoZWlnaHQiOiI2MDBtIiwiYm9keVRhZyI6Ijxib2R5&amp;parameters%5B1%5D=IHN0eWxlPVwibWFyZ2luOjA7IGJhY2tncm91bmQ6I2ZmZjtcIj4iLCJ3cmFwIjoi&amp;parameters%5B2%5D=PGEgaHJlZj1cImphdmFzY3JpcHQ6Y2xvc2UoKTtcIj4gfCA8XC9hPiIsImNyb3Ai&amp;parameters%5B3%5D=OiJ7XCJkZWZhdWx0XCI6e1wiY3JvcEFyZWFcIjp7XCJ4XCI6MCxcInlcIjowLFwi&amp;parameters%5B4%5D=d2lkdGhcIjoxLFwiaGVpZ2h0XCI6MX0sXCJzZWxlY3RlZFJhdGlvXCI6XCJOYU5c&amp;parameters%5B5%5D=IixcImZvY3VzQXJlYVwiOm51bGx9fSJ9</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7</a:t>
            </a:fld>
            <a:endParaRPr lang="de-DE"/>
          </a:p>
        </p:txBody>
      </p:sp>
    </p:spTree>
    <p:extLst>
      <p:ext uri="{BB962C8B-B14F-4D97-AF65-F5344CB8AC3E}">
        <p14:creationId xmlns:p14="http://schemas.microsoft.com/office/powerpoint/2010/main" val="1216379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z="1200" kern="1200" dirty="0">
                <a:solidFill>
                  <a:schemeClr val="tx1"/>
                </a:solidFill>
                <a:effectLst/>
                <a:latin typeface="+mn-lt"/>
                <a:ea typeface="ＭＳ Ｐゴシック" charset="0"/>
                <a:cs typeface="ＭＳ Ｐゴシック" charset="0"/>
              </a:rPr>
              <a:t>Karte online: https://www.bvl.bund.de/SharedDocs/Bilder/09_Presse/01_Bilder_Pressemitteilungen/Grafik_Antibiotika_Abgabemengen_2022_Print.html</a:t>
            </a:r>
          </a:p>
          <a:p>
            <a:r>
              <a:rPr lang="de-DE" sz="1200" kern="1200" dirty="0">
                <a:solidFill>
                  <a:schemeClr val="tx1"/>
                </a:solidFill>
                <a:effectLst/>
                <a:latin typeface="+mn-lt"/>
                <a:ea typeface="ＭＳ Ｐゴシック" charset="0"/>
                <a:cs typeface="ＭＳ Ｐゴシック" charset="0"/>
              </a:rPr>
              <a:t>Quelle: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mn-lt"/>
                <a:ea typeface="ＭＳ Ｐゴシック" charset="0"/>
                <a:cs typeface="ＭＳ Ｐゴシック" charset="0"/>
              </a:rPr>
              <a:t>BVL - Bundesamt für Verbraucherschutz und Lebensmittelsicherheit (2020): Abgabe an Antibiotika in der Tiermedizin sinkt weiter. https://www.bvl.bund.de/SharedDocs/Pressemitteilungen/05_tierarzneimittel/2020/2020_07_29_PI_Antibiotikaabgabe.html aufgerufen am 26.08.2020.</a:t>
            </a:r>
          </a:p>
          <a:p>
            <a:endParaRPr lang="de-DE" sz="1200" kern="1200" dirty="0">
              <a:solidFill>
                <a:schemeClr val="tx1"/>
              </a:solidFill>
              <a:effectLst/>
              <a:latin typeface="+mn-lt"/>
              <a:ea typeface="ＭＳ Ｐゴシック" charset="0"/>
              <a:cs typeface="ＭＳ Ｐゴシック" charset="0"/>
            </a:endParaRPr>
          </a:p>
        </p:txBody>
      </p:sp>
    </p:spTree>
    <p:extLst>
      <p:ext uri="{BB962C8B-B14F-4D97-AF65-F5344CB8AC3E}">
        <p14:creationId xmlns:p14="http://schemas.microsoft.com/office/powerpoint/2010/main" val="2175255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Infografik online: https://www.umweltbundesamt.de/sites/default/files/medien/3521/bilder/eintragspfade-tierarzneimittel-umwelt-uba-2016.jpg</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9</a:t>
            </a:fld>
            <a:endParaRPr lang="de-DE"/>
          </a:p>
        </p:txBody>
      </p:sp>
    </p:spTree>
    <p:extLst>
      <p:ext uri="{BB962C8B-B14F-4D97-AF65-F5344CB8AC3E}">
        <p14:creationId xmlns:p14="http://schemas.microsoft.com/office/powerpoint/2010/main" val="792724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5" name="Rechteck 4"/>
          <p:cNvSpPr/>
          <p:nvPr/>
        </p:nvSpPr>
        <p:spPr>
          <a:xfrm>
            <a:off x="179388" y="179388"/>
            <a:ext cx="8783637" cy="64992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de-DE" dirty="0">
                <a:latin typeface="Arial"/>
                <a:cs typeface="Arial"/>
              </a:rPr>
              <a:t>  </a:t>
            </a:r>
          </a:p>
        </p:txBody>
      </p:sp>
      <p:sp>
        <p:nvSpPr>
          <p:cNvPr id="6" name="Rechteck 5"/>
          <p:cNvSpPr/>
          <p:nvPr/>
        </p:nvSpPr>
        <p:spPr>
          <a:xfrm>
            <a:off x="8961438" y="534988"/>
            <a:ext cx="182562" cy="1079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pic>
        <p:nvPicPr>
          <p:cNvPr id="7" name="Grafik 8" descr="Logo Umweltbundesamt" title="Logo Umweltbundesamt"/>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24663" y="531813"/>
            <a:ext cx="214947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387350" y="1076325"/>
            <a:ext cx="2644775" cy="307975"/>
          </a:xfrm>
          <a:prstGeom prst="rect">
            <a:avLst/>
          </a:prstGeom>
          <a:noFill/>
        </p:spPr>
        <p:txBody>
          <a:bodyPr lIns="0" tIns="0" rIns="0" bIns="0">
            <a:spAutoFit/>
          </a:bodyPr>
          <a:lstStyle/>
          <a:p>
            <a:pPr fontAlgn="auto">
              <a:spcBef>
                <a:spcPts val="0"/>
              </a:spcBef>
              <a:spcAft>
                <a:spcPts val="0"/>
              </a:spcAft>
              <a:defRPr/>
            </a:pPr>
            <a:r>
              <a:rPr lang="de-DE" sz="2000" spc="-30" dirty="0">
                <a:solidFill>
                  <a:schemeClr val="bg1"/>
                </a:solidFill>
                <a:latin typeface="Arial"/>
                <a:ea typeface="+mn-ea"/>
                <a:cs typeface="Arial"/>
              </a:rPr>
              <a:t>Für Mensch &amp; Umwelt</a:t>
            </a:r>
          </a:p>
        </p:txBody>
      </p:sp>
      <p:sp>
        <p:nvSpPr>
          <p:cNvPr id="3" name="Untertitel 2"/>
          <p:cNvSpPr>
            <a:spLocks noGrp="1"/>
          </p:cNvSpPr>
          <p:nvPr>
            <p:ph type="subTitle" idx="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i="0" cap="none" baseline="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de-DE" dirty="0"/>
          </a:p>
        </p:txBody>
      </p:sp>
      <p:sp>
        <p:nvSpPr>
          <p:cNvPr id="31" name="Titel 30"/>
          <p:cNvSpPr>
            <a:spLocks noGrp="1"/>
          </p:cNvSpPr>
          <p:nvPr>
            <p:ph type="title"/>
          </p:nvPr>
        </p:nvSpPr>
        <p:spPr>
          <a:xfrm>
            <a:off x="414000" y="1872000"/>
            <a:ext cx="8280000" cy="360000"/>
          </a:xfrm>
        </p:spPr>
        <p:txBody>
          <a:bodyPr>
            <a:noAutofit/>
          </a:bodyPr>
          <a:lstStyle>
            <a:lvl1pPr>
              <a:defRPr sz="2400">
                <a:solidFill>
                  <a:schemeClr val="tx2"/>
                </a:solidFill>
                <a:latin typeface="Arial"/>
                <a:cs typeface="Arial"/>
              </a:defRPr>
            </a:lvl1pPr>
          </a:lstStyle>
          <a:p>
            <a:r>
              <a:rPr lang="de-DE"/>
              <a:t>Mastertitelformat bearbeiten</a:t>
            </a:r>
            <a:endParaRPr lang="de-DE" dirty="0"/>
          </a:p>
        </p:txBody>
      </p:sp>
      <p:sp>
        <p:nvSpPr>
          <p:cNvPr id="34" name="Textplatzhalter 33"/>
          <p:cNvSpPr>
            <a:spLocks noGrp="1"/>
          </p:cNvSpPr>
          <p:nvPr>
            <p:ph type="body" sz="quarter" idx="10"/>
          </p:nvPr>
        </p:nvSpPr>
        <p:spPr>
          <a:xfrm>
            <a:off x="413999" y="3798000"/>
            <a:ext cx="8280000" cy="2340000"/>
          </a:xfrm>
        </p:spPr>
        <p:txBody>
          <a:bodyPr/>
          <a:lstStyle>
            <a:lvl1pPr indent="0">
              <a:spcBef>
                <a:spcPts val="0"/>
              </a:spcBef>
              <a:defRPr sz="2000" b="0" cap="none" baseline="0">
                <a:solidFill>
                  <a:schemeClr val="bg1"/>
                </a:solidFill>
                <a:latin typeface="Arial"/>
                <a:cs typeface="Arial"/>
              </a:defRPr>
            </a:lvl1pPr>
            <a:lvl2pPr marL="0" indent="0">
              <a:spcBef>
                <a:spcPts val="0"/>
              </a:spcBef>
              <a:buNone/>
              <a:defRPr sz="2000" b="0" cap="none" baseline="0">
                <a:solidFill>
                  <a:schemeClr val="bg1"/>
                </a:solidFill>
                <a:latin typeface="Arial"/>
                <a:cs typeface="Arial"/>
              </a:defRPr>
            </a:lvl2pPr>
            <a:lvl3pPr marL="0" indent="0">
              <a:spcBef>
                <a:spcPts val="0"/>
              </a:spcBef>
              <a:buNone/>
              <a:defRPr sz="2000" b="0" cap="none" baseline="0">
                <a:solidFill>
                  <a:schemeClr val="bg1"/>
                </a:solidFill>
                <a:latin typeface="Arial"/>
                <a:cs typeface="Arial"/>
              </a:defRPr>
            </a:lvl3pPr>
            <a:lvl4pPr marL="0" indent="0">
              <a:spcBef>
                <a:spcPts val="0"/>
              </a:spcBef>
              <a:buNone/>
              <a:defRPr sz="2000" b="0" cap="none" baseline="0">
                <a:solidFill>
                  <a:schemeClr val="bg1"/>
                </a:solidFill>
                <a:latin typeface="Arial"/>
                <a:cs typeface="Arial"/>
              </a:defRPr>
            </a:lvl4pPr>
            <a:lvl5pPr marL="0" indent="0">
              <a:spcBef>
                <a:spcPts val="0"/>
              </a:spcBef>
              <a:buNone/>
              <a:defRPr sz="2000" b="0" cap="none" baseline="0">
                <a:solidFill>
                  <a:schemeClr val="bg1"/>
                </a:solidFill>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01402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liederung">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8229600" cy="4525963"/>
          </a:xfrm>
          <a:prstGeom prst="rect">
            <a:avLst/>
          </a:prstGeom>
        </p:spPr>
        <p:txBody>
          <a:bodyPr bIns="0"/>
          <a:lstStyle>
            <a:lvl1pPr marL="216000" indent="-216000">
              <a:lnSpc>
                <a:spcPct val="120000"/>
              </a:lnSpc>
              <a:spcBef>
                <a:spcPts val="0"/>
              </a:spcBef>
              <a:buFont typeface="+mj-lt"/>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576000" indent="-360000">
              <a:lnSpc>
                <a:spcPct val="120000"/>
              </a:lnSpc>
              <a:spcBef>
                <a:spcPts val="0"/>
              </a:spcBef>
              <a:buFont typeface="Meta Offc" pitchFamily="34" charset="0"/>
              <a:buNone/>
              <a:defRPr sz="1500">
                <a:latin typeface="Arial"/>
                <a:cs typeface="Arial"/>
              </a:defRPr>
            </a:lvl3pPr>
            <a:lvl4pPr marL="576000" indent="-360000">
              <a:lnSpc>
                <a:spcPct val="120000"/>
              </a:lnSpc>
              <a:spcBef>
                <a:spcPts val="0"/>
              </a:spcBef>
              <a:buFont typeface="Symbol" pitchFamily="18" charset="2"/>
              <a:buNone/>
              <a:defRPr lang="de-DE" sz="1500" kern="1200" dirty="0" smtClean="0">
                <a:solidFill>
                  <a:schemeClr val="tx1"/>
                </a:solidFill>
                <a:latin typeface="Arial"/>
                <a:ea typeface="+mn-ea"/>
                <a:cs typeface="Arial"/>
              </a:defRPr>
            </a:lvl4pPr>
            <a:lvl5pPr marL="576000" indent="-360000">
              <a:lnSpc>
                <a:spcPct val="120000"/>
              </a:lnSpc>
              <a:spcBef>
                <a:spcPts val="0"/>
              </a:spcBef>
              <a:buFont typeface="+mj-lt"/>
              <a:buNone/>
              <a:defRPr sz="1500"/>
            </a:lvl5pPr>
          </a:lstStyle>
          <a:p>
            <a:pPr lvl="0"/>
            <a:r>
              <a:rPr lang="de-DE" dirty="0"/>
              <a:t>Mastertextformat bearbeiten</a:t>
            </a:r>
          </a:p>
          <a:p>
            <a:pPr lvl="1"/>
            <a:r>
              <a:rPr lang="de-DE" dirty="0"/>
              <a:t>Zweite Ebene</a:t>
            </a:r>
          </a:p>
          <a:p>
            <a:pPr lvl="2"/>
            <a:r>
              <a:rPr lang="de-DE" dirty="0"/>
              <a:t>Dritte Ebene</a:t>
            </a:r>
          </a:p>
          <a:p>
            <a:pPr lvl="3"/>
            <a:r>
              <a:rPr lang="de-DE" dirty="0"/>
              <a:t>Vierte Ebene</a:t>
            </a:r>
          </a:p>
        </p:txBody>
      </p:sp>
      <p:sp>
        <p:nvSpPr>
          <p:cNvPr id="8" name="Textplatzhalter 7"/>
          <p:cNvSpPr>
            <a:spLocks noGrp="1"/>
          </p:cNvSpPr>
          <p:nvPr>
            <p:ph type="body" sz="quarter" idx="13"/>
          </p:nvPr>
        </p:nvSpPr>
        <p:spPr>
          <a:xfrm>
            <a:off x="414000" y="302176"/>
            <a:ext cx="8207375" cy="287337"/>
          </a:xfrm>
          <a:prstGeom prst="rect">
            <a:avLst/>
          </a:prstGeom>
        </p:spPr>
        <p:txBody>
          <a:bodyPr bIns="0"/>
          <a:lstStyle>
            <a:lvl1pPr marL="0" indent="0">
              <a:buNone/>
              <a:defRPr sz="1200" b="0" cap="none" baseline="0">
                <a:solidFill>
                  <a:schemeClr val="accent3"/>
                </a:solidFill>
                <a:latin typeface="Arial"/>
                <a:cs typeface="Arial"/>
              </a:defRPr>
            </a:lvl1pPr>
          </a:lstStyle>
          <a:p>
            <a:pPr lvl="0"/>
            <a:r>
              <a:rPr lang="de-DE" dirty="0"/>
              <a:t>Mastertextformat bearbeiten</a:t>
            </a:r>
          </a:p>
        </p:txBody>
      </p:sp>
      <p:sp>
        <p:nvSpPr>
          <p:cNvPr id="5" name="Datumsplatzhalter 3"/>
          <p:cNvSpPr>
            <a:spLocks noGrp="1"/>
          </p:cNvSpPr>
          <p:nvPr userDrawn="1">
            <p:ph type="dt" sz="half" idx="14"/>
          </p:nvPr>
        </p:nvSpPr>
        <p:spPr/>
        <p:txBody>
          <a:bodyPr/>
          <a:lstStyle>
            <a:lvl1pPr>
              <a:defRPr>
                <a:latin typeface="Arial"/>
                <a:cs typeface="Arial"/>
              </a:defRPr>
            </a:lvl1pPr>
          </a:lstStyle>
          <a:p>
            <a:pPr>
              <a:defRPr/>
            </a:pPr>
            <a:fld id="{D75D95FA-66BB-428B-A318-E6C5282BD53C}" type="datetime1">
              <a:rPr lang="de-DE" smtClean="0"/>
              <a:pPr>
                <a:defRPr/>
              </a:pPr>
              <a:t>05.08.2024</a:t>
            </a:fld>
            <a:endParaRPr lang="de-DE" dirty="0"/>
          </a:p>
        </p:txBody>
      </p:sp>
      <p:sp>
        <p:nvSpPr>
          <p:cNvPr id="6" name="Fußzeilenplatzhalter 4"/>
          <p:cNvSpPr>
            <a:spLocks noGrp="1"/>
          </p:cNvSpPr>
          <p:nvPr userDrawn="1">
            <p:ph type="ftr" sz="quarter" idx="15"/>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7" name="Foliennummernplatzhalter 5"/>
          <p:cNvSpPr>
            <a:spLocks noGrp="1"/>
          </p:cNvSpPr>
          <p:nvPr userDrawn="1">
            <p:ph type="sldNum" sz="quarter" idx="16"/>
          </p:nvPr>
        </p:nvSpPr>
        <p:spPr/>
        <p:txBody>
          <a:bodyPr/>
          <a:lstStyle>
            <a:lvl1pPr>
              <a:defRPr>
                <a:latin typeface="Arial"/>
                <a:cs typeface="Arial"/>
              </a:defRPr>
            </a:lvl1pPr>
          </a:lstStyle>
          <a:p>
            <a:pPr>
              <a:defRPr/>
            </a:pPr>
            <a:fld id="{4D77D64D-E184-154B-88C2-D65CFC23FB2C}" type="slidenum">
              <a:rPr lang="de-DE" smtClean="0"/>
              <a:pPr>
                <a:defRPr/>
              </a:pPr>
              <a:t>‹Nr.›</a:t>
            </a:fld>
            <a:endParaRPr lang="de-DE" dirty="0"/>
          </a:p>
        </p:txBody>
      </p:sp>
    </p:spTree>
    <p:extLst>
      <p:ext uri="{BB962C8B-B14F-4D97-AF65-F5344CB8AC3E}">
        <p14:creationId xmlns:p14="http://schemas.microsoft.com/office/powerpoint/2010/main" val="336067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14000" y="476672"/>
            <a:ext cx="8229600" cy="605368"/>
          </a:xfrm>
        </p:spPr>
        <p:txBody>
          <a:bodyPr/>
          <a:lstStyle>
            <a:lvl1pPr>
              <a:lnSpc>
                <a:spcPts val="2200"/>
              </a:lnSpc>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6102688" cy="4868700"/>
          </a:xfrm>
          <a:prstGeom prst="rect">
            <a:avLst/>
          </a:prstGeom>
        </p:spPr>
        <p:txBody>
          <a:bodyPr bIns="0"/>
          <a:lstStyle>
            <a:lvl1pPr marL="0" indent="0">
              <a:lnSpc>
                <a:spcPct val="120000"/>
              </a:lnSpc>
              <a:spcBef>
                <a:spcPts val="0"/>
              </a:spcBef>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latin typeface="Arial"/>
                <a:cs typeface="Arial"/>
              </a:defRPr>
            </a:lvl1pPr>
          </a:lstStyle>
          <a:p>
            <a:pPr lvl="0"/>
            <a:r>
              <a:rPr lang="de-DE" dirty="0"/>
              <a:t>Mastertextformat bearbeiten</a:t>
            </a:r>
          </a:p>
        </p:txBody>
      </p:sp>
      <p:sp>
        <p:nvSpPr>
          <p:cNvPr id="10" name="Textplatzhalter 9"/>
          <p:cNvSpPr>
            <a:spLocks noGrp="1"/>
          </p:cNvSpPr>
          <p:nvPr>
            <p:ph type="body" sz="quarter" idx="14"/>
          </p:nvPr>
        </p:nvSpPr>
        <p:spPr>
          <a:xfrm>
            <a:off x="6659563" y="1497013"/>
            <a:ext cx="2036762" cy="4865687"/>
          </a:xfrm>
        </p:spPr>
        <p:txBody>
          <a:bodyPr/>
          <a:lstStyle>
            <a:lvl1pPr indent="0">
              <a:lnSpc>
                <a:spcPts val="1500"/>
              </a:lnSpc>
              <a:spcBef>
                <a:spcPts val="0"/>
              </a:spcBef>
              <a:buFont typeface="Arial" pitchFamily="34" charset="0"/>
              <a:buNone/>
              <a:defRPr sz="1200" b="0" cap="none" baseline="0">
                <a:solidFill>
                  <a:schemeClr val="tx2"/>
                </a:solidFill>
                <a:latin typeface="Arial"/>
                <a:cs typeface="Arial"/>
              </a:defRPr>
            </a:lvl1pPr>
            <a:lvl2pPr marL="0" indent="0">
              <a:lnSpc>
                <a:spcPts val="1500"/>
              </a:lnSpc>
              <a:spcBef>
                <a:spcPts val="0"/>
              </a:spcBef>
              <a:buNone/>
              <a:defRPr sz="1200" b="0" cap="none" baseline="0">
                <a:solidFill>
                  <a:schemeClr val="tx2"/>
                </a:solidFill>
                <a:latin typeface="Arial"/>
                <a:cs typeface="Arial"/>
              </a:defRPr>
            </a:lvl2pPr>
            <a:lvl3pPr marL="0" indent="0">
              <a:lnSpc>
                <a:spcPts val="1500"/>
              </a:lnSpc>
              <a:spcBef>
                <a:spcPts val="0"/>
              </a:spcBef>
              <a:buNone/>
              <a:defRPr sz="1200" b="0" cap="none" baseline="0">
                <a:solidFill>
                  <a:schemeClr val="tx2"/>
                </a:solidFill>
                <a:latin typeface="Arial"/>
                <a:cs typeface="Arial"/>
              </a:defRPr>
            </a:lvl3pPr>
            <a:lvl4pPr marL="0" indent="0">
              <a:lnSpc>
                <a:spcPts val="1500"/>
              </a:lnSpc>
              <a:spcBef>
                <a:spcPts val="0"/>
              </a:spcBef>
              <a:buNone/>
              <a:defRPr sz="1200" b="0" cap="none" baseline="0">
                <a:solidFill>
                  <a:schemeClr val="tx2"/>
                </a:solidFill>
                <a:latin typeface="Arial"/>
                <a:cs typeface="Arial"/>
              </a:defRPr>
            </a:lvl4pPr>
            <a:lvl5pPr marL="0" indent="0">
              <a:lnSpc>
                <a:spcPts val="1500"/>
              </a:lnSpc>
              <a:spcBef>
                <a:spcPts val="0"/>
              </a:spcBef>
              <a:buNone/>
              <a:defRPr sz="1200" b="0" cap="none" baseline="0">
                <a:solidFill>
                  <a:schemeClr val="tx2"/>
                </a:solidFill>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3"/>
          <p:cNvSpPr>
            <a:spLocks noGrp="1"/>
          </p:cNvSpPr>
          <p:nvPr userDrawn="1">
            <p:ph type="dt" sz="half" idx="15"/>
          </p:nvPr>
        </p:nvSpPr>
        <p:spPr/>
        <p:txBody>
          <a:bodyPr/>
          <a:lstStyle>
            <a:lvl1pPr>
              <a:defRPr>
                <a:latin typeface="Arial"/>
                <a:cs typeface="Arial"/>
              </a:defRPr>
            </a:lvl1pPr>
          </a:lstStyle>
          <a:p>
            <a:pPr>
              <a:defRPr/>
            </a:pPr>
            <a:fld id="{1B5833AE-AA09-4B9B-B947-2C653FF724AD}" type="datetime1">
              <a:rPr lang="de-DE" smtClean="0"/>
              <a:pPr>
                <a:defRPr/>
              </a:pPr>
              <a:t>05.08.2024</a:t>
            </a:fld>
            <a:endParaRPr lang="de-DE" dirty="0"/>
          </a:p>
        </p:txBody>
      </p:sp>
      <p:sp>
        <p:nvSpPr>
          <p:cNvPr id="7" name="Fußzeilenplatzhalter 4"/>
          <p:cNvSpPr>
            <a:spLocks noGrp="1"/>
          </p:cNvSpPr>
          <p:nvPr userDrawn="1">
            <p:ph type="ftr" sz="quarter" idx="16"/>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9" name="Foliennummernplatzhalter 5"/>
          <p:cNvSpPr>
            <a:spLocks noGrp="1"/>
          </p:cNvSpPr>
          <p:nvPr userDrawn="1">
            <p:ph type="sldNum" sz="quarter" idx="17"/>
          </p:nvPr>
        </p:nvSpPr>
        <p:spPr/>
        <p:txBody>
          <a:bodyPr/>
          <a:lstStyle>
            <a:lvl1pPr>
              <a:defRPr>
                <a:latin typeface="Arial"/>
                <a:cs typeface="Arial"/>
              </a:defRPr>
            </a:lvl1pPr>
          </a:lstStyle>
          <a:p>
            <a:pPr>
              <a:defRPr/>
            </a:pPr>
            <a:fld id="{AABBA857-9C63-2F48-B8CC-2C116B3EEE82}" type="slidenum">
              <a:rPr lang="de-DE" smtClean="0"/>
              <a:pPr>
                <a:defRPr/>
              </a:pPr>
              <a:t>‹Nr.›</a:t>
            </a:fld>
            <a:endParaRPr lang="de-DE" dirty="0"/>
          </a:p>
        </p:txBody>
      </p:sp>
    </p:spTree>
    <p:extLst>
      <p:ext uri="{BB962C8B-B14F-4D97-AF65-F5344CB8AC3E}">
        <p14:creationId xmlns:p14="http://schemas.microsoft.com/office/powerpoint/2010/main" val="88926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iagramm">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0" name="Textplatzhalter 9"/>
          <p:cNvSpPr>
            <a:spLocks noGrp="1"/>
          </p:cNvSpPr>
          <p:nvPr>
            <p:ph type="body" sz="quarter" idx="14"/>
          </p:nvPr>
        </p:nvSpPr>
        <p:spPr>
          <a:xfrm>
            <a:off x="6659562" y="1497013"/>
            <a:ext cx="2009237" cy="4865687"/>
          </a:xfrm>
        </p:spPr>
        <p:txBody>
          <a:bodyPr/>
          <a:lstStyle>
            <a:lvl1pPr indent="0">
              <a:lnSpc>
                <a:spcPts val="1500"/>
              </a:lnSpc>
              <a:spcBef>
                <a:spcPts val="0"/>
              </a:spcBef>
              <a:buFont typeface="Arial" pitchFamily="34" charset="0"/>
              <a:buNone/>
              <a:defRPr sz="1200" b="0" cap="none" baseline="0">
                <a:solidFill>
                  <a:schemeClr val="tx2"/>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Diagrammplatzhalter 10"/>
          <p:cNvSpPr>
            <a:spLocks noGrp="1"/>
          </p:cNvSpPr>
          <p:nvPr>
            <p:ph type="chart" sz="quarter" idx="15"/>
          </p:nvPr>
        </p:nvSpPr>
        <p:spPr>
          <a:xfrm>
            <a:off x="414338" y="1497013"/>
            <a:ext cx="6102350" cy="4865687"/>
          </a:xfrm>
        </p:spPr>
        <p:txBody>
          <a:bodyPr/>
          <a:lstStyle>
            <a:lvl1pPr>
              <a:defRPr b="0" i="0"/>
            </a:lvl1pPr>
          </a:lstStyle>
          <a:p>
            <a:pPr lvl="0"/>
            <a:r>
              <a:rPr lang="de-DE" noProof="0"/>
              <a:t>Diagramm durch Klicken auf Symbol hinzufügen</a:t>
            </a:r>
            <a:endParaRPr lang="de-DE" noProof="0" dirty="0"/>
          </a:p>
        </p:txBody>
      </p:sp>
      <p:sp>
        <p:nvSpPr>
          <p:cNvPr id="6" name="Datumsplatzhalter 3"/>
          <p:cNvSpPr>
            <a:spLocks noGrp="1"/>
          </p:cNvSpPr>
          <p:nvPr userDrawn="1">
            <p:ph type="dt" sz="half" idx="16"/>
          </p:nvPr>
        </p:nvSpPr>
        <p:spPr/>
        <p:txBody>
          <a:bodyPr/>
          <a:lstStyle>
            <a:lvl1pPr>
              <a:defRPr/>
            </a:lvl1pPr>
          </a:lstStyle>
          <a:p>
            <a:pPr>
              <a:defRPr/>
            </a:pPr>
            <a:fld id="{300D61B1-B6FC-4E54-9FEC-8FF0C6CA76C9}" type="datetime1">
              <a:rPr lang="de-DE" smtClean="0"/>
              <a:pPr>
                <a:defRPr/>
              </a:pPr>
              <a:t>05.08.2024</a:t>
            </a:fld>
            <a:endParaRPr lang="de-DE" dirty="0"/>
          </a:p>
        </p:txBody>
      </p:sp>
      <p:sp>
        <p:nvSpPr>
          <p:cNvPr id="7" name="Fußzeilenplatzhalter 4"/>
          <p:cNvSpPr>
            <a:spLocks noGrp="1"/>
          </p:cNvSpPr>
          <p:nvPr userDrawn="1">
            <p:ph type="ftr" sz="quarter" idx="17"/>
          </p:nvPr>
        </p:nvSpPr>
        <p:spPr/>
        <p:txBody>
          <a:bodyPr/>
          <a:lstStyle>
            <a:lvl1pPr>
              <a:defRPr/>
            </a:lvl1pPr>
          </a:lstStyle>
          <a:p>
            <a:pPr>
              <a:defRPr/>
            </a:pPr>
            <a:r>
              <a:rPr lang="de-DE"/>
              <a:t>Lehrmaterialien für fortgeschrittene Lernende im Bereich Landwirtschaft</a:t>
            </a:r>
            <a:endParaRPr lang="de-DE" dirty="0"/>
          </a:p>
        </p:txBody>
      </p:sp>
      <p:sp>
        <p:nvSpPr>
          <p:cNvPr id="9" name="Foliennummernplatzhalter 5"/>
          <p:cNvSpPr>
            <a:spLocks noGrp="1"/>
          </p:cNvSpPr>
          <p:nvPr userDrawn="1">
            <p:ph type="sldNum" sz="quarter" idx="18"/>
          </p:nvPr>
        </p:nvSpPr>
        <p:spPr/>
        <p:txBody>
          <a:bodyPr/>
          <a:lstStyle>
            <a:lvl1pPr>
              <a:defRPr/>
            </a:lvl1pPr>
          </a:lstStyle>
          <a:p>
            <a:pPr>
              <a:defRPr/>
            </a:pPr>
            <a:fld id="{0C84D0B2-D8FA-1841-BA09-D394A92B7B54}" type="slidenum">
              <a:rPr lang="de-DE"/>
              <a:pPr>
                <a:defRPr/>
              </a:pPr>
              <a:t>‹Nr.›</a:t>
            </a:fld>
            <a:endParaRPr lang="de-DE" dirty="0"/>
          </a:p>
        </p:txBody>
      </p:sp>
    </p:spTree>
    <p:extLst>
      <p:ext uri="{BB962C8B-B14F-4D97-AF65-F5344CB8AC3E}">
        <p14:creationId xmlns:p14="http://schemas.microsoft.com/office/powerpoint/2010/main" val="1429689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ext und Bild">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2991600" cy="4868700"/>
          </a:xfrm>
          <a:prstGeom prst="rect">
            <a:avLst/>
          </a:prstGeom>
        </p:spPr>
        <p:txBody>
          <a:bodyPr bIns="0"/>
          <a:lstStyle>
            <a:lvl1pPr marL="0" indent="0">
              <a:lnSpc>
                <a:spcPct val="120000"/>
              </a:lnSpc>
              <a:spcBef>
                <a:spcPts val="0"/>
              </a:spcBef>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171450" indent="-171450">
              <a:buFont typeface="Arial" panose="020B0604020202020204" pitchFamily="34" charset="0"/>
              <a:buChar char="•"/>
              <a:defRPr sz="1200" b="0" cap="none" baseline="0">
                <a:latin typeface="Arial"/>
                <a:cs typeface="Arial"/>
              </a:defRPr>
            </a:lvl1pPr>
          </a:lstStyle>
          <a:p>
            <a:pPr lvl="0"/>
            <a:r>
              <a:rPr lang="de-DE" dirty="0"/>
              <a:t>Mastertextformat bearbeiten</a:t>
            </a:r>
          </a:p>
        </p:txBody>
      </p:sp>
      <p:sp>
        <p:nvSpPr>
          <p:cNvPr id="11" name="Bildplatzhalter 10"/>
          <p:cNvSpPr>
            <a:spLocks noGrp="1"/>
          </p:cNvSpPr>
          <p:nvPr>
            <p:ph type="pic" sz="quarter" idx="14"/>
          </p:nvPr>
        </p:nvSpPr>
        <p:spPr>
          <a:xfrm>
            <a:off x="3541222" y="1497012"/>
            <a:ext cx="5155103" cy="3902400"/>
          </a:xfrm>
        </p:spPr>
        <p:txBody>
          <a:bodyPr/>
          <a:lstStyle>
            <a:lvl1pPr>
              <a:defRPr b="0" i="0">
                <a:latin typeface="Arial"/>
                <a:cs typeface="Arial"/>
              </a:defRPr>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atin typeface="Arial"/>
                <a:cs typeface="Arial"/>
              </a:defRPr>
            </a:lvl1pPr>
            <a:lvl2pPr marL="0" indent="0" algn="r">
              <a:spcBef>
                <a:spcPts val="0"/>
              </a:spcBef>
              <a:buNone/>
              <a:defRPr sz="1000" b="0" cap="none" baseline="0">
                <a:latin typeface="Arial"/>
                <a:cs typeface="Arial"/>
              </a:defRPr>
            </a:lvl2pPr>
            <a:lvl3pPr marL="0" indent="0" algn="r">
              <a:spcBef>
                <a:spcPts val="0"/>
              </a:spcBef>
              <a:buNone/>
              <a:defRPr sz="1000" b="0" cap="none" baseline="0">
                <a:latin typeface="Arial"/>
                <a:cs typeface="Arial"/>
              </a:defRPr>
            </a:lvl3pPr>
            <a:lvl4pPr marL="0" indent="0" algn="r">
              <a:spcBef>
                <a:spcPts val="0"/>
              </a:spcBef>
              <a:buNone/>
              <a:defRPr sz="1000" b="0" cap="none" baseline="0">
                <a:latin typeface="Arial"/>
                <a:cs typeface="Arial"/>
              </a:defRPr>
            </a:lvl4pPr>
            <a:lvl5pPr marL="0" indent="0" algn="r">
              <a:spcBef>
                <a:spcPts val="0"/>
              </a:spcBef>
              <a:buNone/>
              <a:defRPr sz="1000" b="0" cap="none" baseline="0">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atumsplatzhalter 3"/>
          <p:cNvSpPr>
            <a:spLocks noGrp="1"/>
          </p:cNvSpPr>
          <p:nvPr userDrawn="1">
            <p:ph type="dt" sz="half" idx="16"/>
          </p:nvPr>
        </p:nvSpPr>
        <p:spPr/>
        <p:txBody>
          <a:bodyPr/>
          <a:lstStyle>
            <a:lvl1pPr>
              <a:defRPr>
                <a:latin typeface="Arial"/>
                <a:cs typeface="Arial"/>
              </a:defRPr>
            </a:lvl1pPr>
          </a:lstStyle>
          <a:p>
            <a:pPr>
              <a:defRPr/>
            </a:pPr>
            <a:fld id="{1EF1CFD9-D9C9-4D5C-862F-9A305F8D19F3}" type="datetime1">
              <a:rPr lang="de-DE" smtClean="0"/>
              <a:pPr>
                <a:defRPr/>
              </a:pPr>
              <a:t>05.08.2024</a:t>
            </a:fld>
            <a:endParaRPr lang="de-DE" dirty="0"/>
          </a:p>
        </p:txBody>
      </p:sp>
      <p:sp>
        <p:nvSpPr>
          <p:cNvPr id="9" name="Fußzeilenplatzhalter 4"/>
          <p:cNvSpPr>
            <a:spLocks noGrp="1"/>
          </p:cNvSpPr>
          <p:nvPr userDrawn="1">
            <p:ph type="ftr" sz="quarter" idx="17"/>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10" name="Foliennummernplatzhalter 5"/>
          <p:cNvSpPr>
            <a:spLocks noGrp="1"/>
          </p:cNvSpPr>
          <p:nvPr userDrawn="1">
            <p:ph type="sldNum" sz="quarter" idx="18"/>
          </p:nvPr>
        </p:nvSpPr>
        <p:spPr/>
        <p:txBody>
          <a:bodyPr/>
          <a:lstStyle>
            <a:lvl1pPr>
              <a:defRPr>
                <a:latin typeface="Arial"/>
                <a:cs typeface="Arial"/>
              </a:defRPr>
            </a:lvl1pPr>
          </a:lstStyle>
          <a:p>
            <a:pPr>
              <a:defRPr/>
            </a:pPr>
            <a:fld id="{29900786-2CF7-F546-8F7E-1F02E784A614}" type="slidenum">
              <a:rPr lang="de-DE" smtClean="0"/>
              <a:pPr>
                <a:defRPr/>
              </a:pPr>
              <a:t>‹Nr.›</a:t>
            </a:fld>
            <a:endParaRPr lang="de-DE" dirty="0"/>
          </a:p>
        </p:txBody>
      </p:sp>
    </p:spTree>
    <p:extLst>
      <p:ext uri="{BB962C8B-B14F-4D97-AF65-F5344CB8AC3E}">
        <p14:creationId xmlns:p14="http://schemas.microsoft.com/office/powerpoint/2010/main" val="333166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mehrere Bilder">
    <p:spTree>
      <p:nvGrpSpPr>
        <p:cNvPr id="1" name=""/>
        <p:cNvGrpSpPr/>
        <p:nvPr/>
      </p:nvGrpSpPr>
      <p:grpSpPr>
        <a:xfrm>
          <a:off x="0" y="0"/>
          <a:ext cx="0" cy="0"/>
          <a:chOff x="0" y="0"/>
          <a:chExt cx="0" cy="0"/>
        </a:xfrm>
      </p:grpSpPr>
      <p:sp>
        <p:nvSpPr>
          <p:cNvPr id="2" name="Titel 1"/>
          <p:cNvSpPr>
            <a:spLocks noGrp="1"/>
          </p:cNvSpPr>
          <p:nvPr>
            <p:ph type="title"/>
          </p:nvPr>
        </p:nvSpPr>
        <p:spPr>
          <a:xfrm>
            <a:off x="414000" y="360363"/>
            <a:ext cx="8229600" cy="721677"/>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1" name="Bildplatzhalter 10"/>
          <p:cNvSpPr>
            <a:spLocks noGrp="1"/>
          </p:cNvSpPr>
          <p:nvPr>
            <p:ph type="pic" sz="quarter" idx="14"/>
          </p:nvPr>
        </p:nvSpPr>
        <p:spPr>
          <a:xfrm>
            <a:off x="414338" y="1497012"/>
            <a:ext cx="2988000" cy="2232000"/>
          </a:xfrm>
        </p:spPr>
        <p:txBody>
          <a:bodyPr/>
          <a:lstStyle>
            <a:lvl1pPr>
              <a:defRPr b="0" i="0"/>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Bildplatzhalter 10"/>
          <p:cNvSpPr>
            <a:spLocks noGrp="1"/>
          </p:cNvSpPr>
          <p:nvPr>
            <p:ph type="pic" sz="quarter" idx="16"/>
          </p:nvPr>
        </p:nvSpPr>
        <p:spPr>
          <a:xfrm>
            <a:off x="3528572" y="1497012"/>
            <a:ext cx="2988000" cy="2232000"/>
          </a:xfrm>
        </p:spPr>
        <p:txBody>
          <a:bodyPr/>
          <a:lstStyle>
            <a:lvl1pPr>
              <a:defRPr b="0" i="0"/>
            </a:lvl1pPr>
          </a:lstStyle>
          <a:p>
            <a:pPr lvl="0"/>
            <a:r>
              <a:rPr lang="de-DE" noProof="0"/>
              <a:t>Bild auf Platzhalter ziehen oder durch Klicken auf Symbol hinzufügen</a:t>
            </a:r>
          </a:p>
        </p:txBody>
      </p:sp>
      <p:sp>
        <p:nvSpPr>
          <p:cNvPr id="12" name="Bildplatzhalter 10"/>
          <p:cNvSpPr>
            <a:spLocks noGrp="1"/>
          </p:cNvSpPr>
          <p:nvPr>
            <p:ph type="pic" sz="quarter" idx="17"/>
          </p:nvPr>
        </p:nvSpPr>
        <p:spPr>
          <a:xfrm>
            <a:off x="414338" y="3852000"/>
            <a:ext cx="2988000" cy="2232000"/>
          </a:xfrm>
        </p:spPr>
        <p:txBody>
          <a:bodyPr/>
          <a:lstStyle>
            <a:lvl1pPr>
              <a:defRPr b="0" i="0"/>
            </a:lvl1pPr>
          </a:lstStyle>
          <a:p>
            <a:pPr lvl="0"/>
            <a:r>
              <a:rPr lang="de-DE" noProof="0"/>
              <a:t>Bild auf Platzhalter ziehen oder durch Klicken auf Symbol hinzufügen</a:t>
            </a:r>
          </a:p>
        </p:txBody>
      </p:sp>
      <p:sp>
        <p:nvSpPr>
          <p:cNvPr id="14" name="Bildplatzhalter 10"/>
          <p:cNvSpPr>
            <a:spLocks noGrp="1"/>
          </p:cNvSpPr>
          <p:nvPr>
            <p:ph type="pic" sz="quarter" idx="18"/>
          </p:nvPr>
        </p:nvSpPr>
        <p:spPr>
          <a:xfrm>
            <a:off x="3528572" y="3852000"/>
            <a:ext cx="2988000" cy="2232000"/>
          </a:xfrm>
        </p:spPr>
        <p:txBody>
          <a:bodyPr/>
          <a:lstStyle>
            <a:lvl1pPr>
              <a:defRPr b="0" i="0"/>
            </a:lvl1pPr>
          </a:lstStyle>
          <a:p>
            <a:pPr lvl="0"/>
            <a:r>
              <a:rPr lang="de-DE" noProof="0"/>
              <a:t>Bild auf Platzhalter ziehen oder durch Klicken auf Symbol hinzufügen</a:t>
            </a:r>
          </a:p>
        </p:txBody>
      </p:sp>
      <p:sp>
        <p:nvSpPr>
          <p:cNvPr id="16" name="Bildplatzhalter 15"/>
          <p:cNvSpPr>
            <a:spLocks noGrp="1"/>
          </p:cNvSpPr>
          <p:nvPr>
            <p:ph type="pic" sz="quarter" idx="19"/>
          </p:nvPr>
        </p:nvSpPr>
        <p:spPr>
          <a:xfrm>
            <a:off x="6660000" y="1497013"/>
            <a:ext cx="2052000" cy="2736000"/>
          </a:xfrm>
        </p:spPr>
        <p:txBody>
          <a:bodyPr/>
          <a:lstStyle>
            <a:lvl1pPr>
              <a:defRPr b="0" i="0"/>
            </a:lvl1pPr>
          </a:lstStyle>
          <a:p>
            <a:pPr lvl="0"/>
            <a:r>
              <a:rPr lang="de-DE" noProof="0"/>
              <a:t>Bild auf Platzhalter ziehen oder durch Klicken auf Symbol hinzufügen</a:t>
            </a:r>
          </a:p>
        </p:txBody>
      </p:sp>
      <p:sp>
        <p:nvSpPr>
          <p:cNvPr id="15" name="Datumsplatzhalter 3"/>
          <p:cNvSpPr>
            <a:spLocks noGrp="1"/>
          </p:cNvSpPr>
          <p:nvPr userDrawn="1">
            <p:ph type="dt" sz="half" idx="20"/>
          </p:nvPr>
        </p:nvSpPr>
        <p:spPr/>
        <p:txBody>
          <a:bodyPr/>
          <a:lstStyle>
            <a:lvl1pPr>
              <a:defRPr/>
            </a:lvl1pPr>
          </a:lstStyle>
          <a:p>
            <a:pPr>
              <a:defRPr/>
            </a:pPr>
            <a:fld id="{B278A52F-8C0D-4673-9CD9-369E9A1F7D4D}" type="datetime1">
              <a:rPr lang="de-DE" smtClean="0"/>
              <a:pPr>
                <a:defRPr/>
              </a:pPr>
              <a:t>05.08.2024</a:t>
            </a:fld>
            <a:endParaRPr lang="de-DE" dirty="0"/>
          </a:p>
        </p:txBody>
      </p:sp>
      <p:sp>
        <p:nvSpPr>
          <p:cNvPr id="17" name="Fußzeilenplatzhalter 4"/>
          <p:cNvSpPr>
            <a:spLocks noGrp="1"/>
          </p:cNvSpPr>
          <p:nvPr userDrawn="1">
            <p:ph type="ftr" sz="quarter" idx="21"/>
          </p:nvPr>
        </p:nvSpPr>
        <p:spPr/>
        <p:txBody>
          <a:bodyPr/>
          <a:lstStyle>
            <a:lvl1pPr>
              <a:defRPr/>
            </a:lvl1pPr>
          </a:lstStyle>
          <a:p>
            <a:pPr>
              <a:defRPr/>
            </a:pPr>
            <a:r>
              <a:rPr lang="de-DE"/>
              <a:t>Lehrmaterialien für fortgeschrittene Lernende im Bereich Landwirtschaft</a:t>
            </a:r>
            <a:endParaRPr lang="de-DE" dirty="0"/>
          </a:p>
        </p:txBody>
      </p:sp>
      <p:sp>
        <p:nvSpPr>
          <p:cNvPr id="18" name="Foliennummernplatzhalter 5"/>
          <p:cNvSpPr>
            <a:spLocks noGrp="1"/>
          </p:cNvSpPr>
          <p:nvPr userDrawn="1">
            <p:ph type="sldNum" sz="quarter" idx="22"/>
          </p:nvPr>
        </p:nvSpPr>
        <p:spPr/>
        <p:txBody>
          <a:bodyPr/>
          <a:lstStyle>
            <a:lvl1pPr>
              <a:defRPr/>
            </a:lvl1pPr>
          </a:lstStyle>
          <a:p>
            <a:pPr>
              <a:defRPr/>
            </a:pPr>
            <a:fld id="{C2FD08D2-564F-0140-BCA2-1E503E0CBEDC}" type="slidenum">
              <a:rPr lang="de-DE"/>
              <a:pPr>
                <a:defRPr/>
              </a:pPr>
              <a:t>‹Nr.›</a:t>
            </a:fld>
            <a:endParaRPr lang="de-DE" dirty="0"/>
          </a:p>
        </p:txBody>
      </p:sp>
    </p:spTree>
    <p:extLst>
      <p:ext uri="{BB962C8B-B14F-4D97-AF65-F5344CB8AC3E}">
        <p14:creationId xmlns:p14="http://schemas.microsoft.com/office/powerpoint/2010/main" val="2848026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2 Bilder">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1" name="Bildplatzhalter 10"/>
          <p:cNvSpPr>
            <a:spLocks noGrp="1"/>
          </p:cNvSpPr>
          <p:nvPr>
            <p:ph type="pic" sz="quarter" idx="14"/>
          </p:nvPr>
        </p:nvSpPr>
        <p:spPr>
          <a:xfrm>
            <a:off x="414338" y="1497012"/>
            <a:ext cx="6102350" cy="4582099"/>
          </a:xfrm>
        </p:spPr>
        <p:txBody>
          <a:bodyPr/>
          <a:lstStyle>
            <a:lvl1pPr>
              <a:defRPr b="0" i="0"/>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6" name="Bildplatzhalter 15"/>
          <p:cNvSpPr>
            <a:spLocks noGrp="1"/>
          </p:cNvSpPr>
          <p:nvPr>
            <p:ph type="pic" sz="quarter" idx="19"/>
          </p:nvPr>
        </p:nvSpPr>
        <p:spPr>
          <a:xfrm>
            <a:off x="6659563" y="1497013"/>
            <a:ext cx="2017710" cy="2736000"/>
          </a:xfrm>
        </p:spPr>
        <p:txBody>
          <a:bodyPr/>
          <a:lstStyle>
            <a:lvl1pPr>
              <a:defRPr b="0" i="0"/>
            </a:lvl1pPr>
          </a:lstStyle>
          <a:p>
            <a:pPr lvl="0"/>
            <a:r>
              <a:rPr lang="de-DE" noProof="0"/>
              <a:t>Bild auf Platzhalter ziehen oder durch Klicken auf Symbol hinzufügen</a:t>
            </a:r>
          </a:p>
        </p:txBody>
      </p:sp>
      <p:sp>
        <p:nvSpPr>
          <p:cNvPr id="7" name="Datumsplatzhalter 3"/>
          <p:cNvSpPr>
            <a:spLocks noGrp="1"/>
          </p:cNvSpPr>
          <p:nvPr userDrawn="1">
            <p:ph type="dt" sz="half" idx="20"/>
          </p:nvPr>
        </p:nvSpPr>
        <p:spPr/>
        <p:txBody>
          <a:bodyPr/>
          <a:lstStyle>
            <a:lvl1pPr>
              <a:defRPr/>
            </a:lvl1pPr>
          </a:lstStyle>
          <a:p>
            <a:pPr>
              <a:defRPr/>
            </a:pPr>
            <a:fld id="{1824B1AD-3BC7-4738-9BDF-3DBE77E71144}" type="datetime1">
              <a:rPr lang="de-DE" smtClean="0"/>
              <a:pPr>
                <a:defRPr/>
              </a:pPr>
              <a:t>05.08.2024</a:t>
            </a:fld>
            <a:endParaRPr lang="de-DE" dirty="0"/>
          </a:p>
        </p:txBody>
      </p:sp>
      <p:sp>
        <p:nvSpPr>
          <p:cNvPr id="9" name="Fußzeilenplatzhalter 4"/>
          <p:cNvSpPr>
            <a:spLocks noGrp="1"/>
          </p:cNvSpPr>
          <p:nvPr userDrawn="1">
            <p:ph type="ftr" sz="quarter" idx="21"/>
          </p:nvPr>
        </p:nvSpPr>
        <p:spPr/>
        <p:txBody>
          <a:bodyPr/>
          <a:lstStyle>
            <a:lvl1pPr>
              <a:defRPr/>
            </a:lvl1pPr>
          </a:lstStyle>
          <a:p>
            <a:pPr>
              <a:defRPr/>
            </a:pPr>
            <a:r>
              <a:rPr lang="de-DE"/>
              <a:t>Lehrmaterialien für fortgeschrittene Lernende im Bereich Landwirtschaft</a:t>
            </a:r>
            <a:endParaRPr lang="de-DE" dirty="0"/>
          </a:p>
        </p:txBody>
      </p:sp>
      <p:sp>
        <p:nvSpPr>
          <p:cNvPr id="10" name="Foliennummernplatzhalter 5"/>
          <p:cNvSpPr>
            <a:spLocks noGrp="1"/>
          </p:cNvSpPr>
          <p:nvPr userDrawn="1">
            <p:ph type="sldNum" sz="quarter" idx="22"/>
          </p:nvPr>
        </p:nvSpPr>
        <p:spPr/>
        <p:txBody>
          <a:bodyPr/>
          <a:lstStyle>
            <a:lvl1pPr>
              <a:defRPr/>
            </a:lvl1pPr>
          </a:lstStyle>
          <a:p>
            <a:pPr>
              <a:defRPr/>
            </a:pPr>
            <a:fld id="{3D1B21FD-CEC6-A844-A993-B3D3515F7760}" type="slidenum">
              <a:rPr lang="de-DE"/>
              <a:pPr>
                <a:defRPr/>
              </a:pPr>
              <a:t>‹Nr.›</a:t>
            </a:fld>
            <a:endParaRPr lang="de-DE" dirty="0"/>
          </a:p>
        </p:txBody>
      </p:sp>
    </p:spTree>
    <p:extLst>
      <p:ext uri="{BB962C8B-B14F-4D97-AF65-F5344CB8AC3E}">
        <p14:creationId xmlns:p14="http://schemas.microsoft.com/office/powerpoint/2010/main" val="1507724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Danke">
    <p:spTree>
      <p:nvGrpSpPr>
        <p:cNvPr id="1" name=""/>
        <p:cNvGrpSpPr/>
        <p:nvPr/>
      </p:nvGrpSpPr>
      <p:grpSpPr>
        <a:xfrm>
          <a:off x="0" y="0"/>
          <a:ext cx="0" cy="0"/>
          <a:chOff x="0" y="0"/>
          <a:chExt cx="0" cy="0"/>
        </a:xfrm>
      </p:grpSpPr>
      <p:pic>
        <p:nvPicPr>
          <p:cNvPr id="4" name="Grafik 7" descr="Foto der Fassade des Gebäudes des Umweltbundesamtes in Dessau." title="Umweltbundesamt Fassade"/>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9388" y="179388"/>
            <a:ext cx="8783637" cy="649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4"/>
          <p:cNvSpPr/>
          <p:nvPr/>
        </p:nvSpPr>
        <p:spPr>
          <a:xfrm>
            <a:off x="0" y="1703388"/>
            <a:ext cx="179388" cy="4498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6" name="Rechteck 5"/>
          <p:cNvSpPr/>
          <p:nvPr/>
        </p:nvSpPr>
        <p:spPr>
          <a:xfrm>
            <a:off x="179388" y="1703388"/>
            <a:ext cx="6119812" cy="449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7" name="Rechteck 6"/>
          <p:cNvSpPr/>
          <p:nvPr/>
        </p:nvSpPr>
        <p:spPr>
          <a:xfrm>
            <a:off x="8961438" y="534988"/>
            <a:ext cx="182562" cy="1079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pic>
        <p:nvPicPr>
          <p:cNvPr id="8" name="Grafik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531813"/>
            <a:ext cx="214947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17"/>
          <p:cNvSpPr txBox="1">
            <a:spLocks noChangeArrowheads="1"/>
          </p:cNvSpPr>
          <p:nvPr/>
        </p:nvSpPr>
        <p:spPr bwMode="auto">
          <a:xfrm>
            <a:off x="246063" y="-144463"/>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endParaRPr lang="de-DE">
              <a:latin typeface="Arial"/>
              <a:cs typeface="Arial"/>
            </a:endParaRPr>
          </a:p>
        </p:txBody>
      </p:sp>
      <p:sp>
        <p:nvSpPr>
          <p:cNvPr id="2" name="Titel 1"/>
          <p:cNvSpPr>
            <a:spLocks noGrp="1"/>
          </p:cNvSpPr>
          <p:nvPr>
            <p:ph type="title"/>
          </p:nvPr>
        </p:nvSpPr>
        <p:spPr>
          <a:xfrm>
            <a:off x="414338" y="1922400"/>
            <a:ext cx="5597822" cy="1290576"/>
          </a:xfrm>
        </p:spPr>
        <p:txBody>
          <a:bodyPr anchor="t">
            <a:normAutofit/>
          </a:bodyPr>
          <a:lstStyle>
            <a:lvl1pPr>
              <a:lnSpc>
                <a:spcPts val="4200"/>
              </a:lnSpc>
              <a:defRPr sz="4000">
                <a:latin typeface="Arial"/>
                <a:cs typeface="Arial"/>
              </a:defRPr>
            </a:lvl1pPr>
          </a:lstStyle>
          <a:p>
            <a:r>
              <a:rPr lang="de-DE"/>
              <a:t>Mastertitelformat bearbeiten</a:t>
            </a:r>
            <a:endParaRPr lang="de-DE" dirty="0"/>
          </a:p>
        </p:txBody>
      </p:sp>
      <p:sp>
        <p:nvSpPr>
          <p:cNvPr id="10" name="Textplatzhalter 9"/>
          <p:cNvSpPr>
            <a:spLocks noGrp="1"/>
          </p:cNvSpPr>
          <p:nvPr>
            <p:ph type="body" sz="quarter" idx="13"/>
          </p:nvPr>
        </p:nvSpPr>
        <p:spPr>
          <a:xfrm>
            <a:off x="414338" y="3218400"/>
            <a:ext cx="5597525" cy="1584325"/>
          </a:xfrm>
        </p:spPr>
        <p:txBody>
          <a:bodyPr/>
          <a:lstStyle>
            <a:lvl1pPr>
              <a:defRPr b="0" cap="none" baseline="0">
                <a:latin typeface="Arial"/>
                <a:cs typeface="Arial"/>
              </a:defRPr>
            </a:lvl1pPr>
            <a:lvl2pPr marL="0" indent="0">
              <a:buNone/>
              <a:defRPr b="1">
                <a:solidFill>
                  <a:schemeClr val="accent3"/>
                </a:solidFill>
                <a:latin typeface="Arial"/>
                <a:cs typeface="Arial"/>
              </a:defRPr>
            </a:lvl2pPr>
            <a:lvl3pPr marL="0" indent="0">
              <a:buNone/>
              <a:defRPr>
                <a:latin typeface="Arial"/>
                <a:cs typeface="Arial"/>
              </a:defRPr>
            </a:lvl3pPr>
            <a:lvl4pPr marL="0" indent="0">
              <a:buNone/>
              <a:defRPr>
                <a:latin typeface="Arial"/>
                <a:cs typeface="Arial"/>
              </a:defRPr>
            </a:lvl4pPr>
            <a:lvl5pPr>
              <a:buNone/>
              <a:defRPr>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Datumsplatzhalter 2"/>
          <p:cNvSpPr>
            <a:spLocks noGrp="1"/>
          </p:cNvSpPr>
          <p:nvPr>
            <p:ph type="dt" sz="half" idx="14"/>
          </p:nvPr>
        </p:nvSpPr>
        <p:spPr/>
        <p:txBody>
          <a:bodyPr/>
          <a:lstStyle>
            <a:lvl1pPr>
              <a:defRPr>
                <a:latin typeface="Arial"/>
                <a:cs typeface="Arial"/>
              </a:defRPr>
            </a:lvl1pPr>
          </a:lstStyle>
          <a:p>
            <a:pPr>
              <a:defRPr/>
            </a:pPr>
            <a:fld id="{B4B26870-26AB-4922-AA11-7311E7908C19}" type="datetime1">
              <a:rPr lang="de-DE" smtClean="0"/>
              <a:pPr>
                <a:defRPr/>
              </a:pPr>
              <a:t>05.08.2024</a:t>
            </a:fld>
            <a:endParaRPr lang="de-DE" dirty="0"/>
          </a:p>
        </p:txBody>
      </p:sp>
      <p:sp>
        <p:nvSpPr>
          <p:cNvPr id="12" name="Fußzeilenplatzhalter 3"/>
          <p:cNvSpPr>
            <a:spLocks noGrp="1"/>
          </p:cNvSpPr>
          <p:nvPr>
            <p:ph type="ftr" sz="quarter" idx="15"/>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13" name="Foliennummernplatzhalter 4"/>
          <p:cNvSpPr>
            <a:spLocks noGrp="1"/>
          </p:cNvSpPr>
          <p:nvPr>
            <p:ph type="sldNum" sz="quarter" idx="16"/>
          </p:nvPr>
        </p:nvSpPr>
        <p:spPr/>
        <p:txBody>
          <a:bodyPr/>
          <a:lstStyle>
            <a:lvl1pPr>
              <a:defRPr>
                <a:latin typeface="Arial"/>
                <a:cs typeface="Arial"/>
              </a:defRPr>
            </a:lvl1pPr>
          </a:lstStyle>
          <a:p>
            <a:pPr>
              <a:defRPr/>
            </a:pPr>
            <a:fld id="{DAEFF694-0478-CD48-81F3-D230EF6DBBE7}" type="slidenum">
              <a:rPr lang="de-DE" smtClean="0"/>
              <a:pPr>
                <a:defRPr/>
              </a:pPr>
              <a:t>‹Nr.›</a:t>
            </a:fld>
            <a:endParaRPr lang="de-DE" dirty="0"/>
          </a:p>
        </p:txBody>
      </p:sp>
    </p:spTree>
    <p:extLst>
      <p:ext uri="{BB962C8B-B14F-4D97-AF65-F5344CB8AC3E}">
        <p14:creationId xmlns:p14="http://schemas.microsoft.com/office/powerpoint/2010/main" val="3139049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5"/>
          <p:cNvSpPr>
            <a:spLocks noChangeArrowheads="1"/>
          </p:cNvSpPr>
          <p:nvPr/>
        </p:nvSpPr>
        <p:spPr bwMode="auto">
          <a:xfrm>
            <a:off x="-1588" y="-3175"/>
            <a:ext cx="9140826" cy="6858000"/>
          </a:xfrm>
          <a:prstGeom prst="rect">
            <a:avLst/>
          </a:prstGeom>
          <a:solidFill>
            <a:srgbClr val="E3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7" name="AutoShape 3"/>
          <p:cNvSpPr>
            <a:spLocks noChangeAspect="1" noChangeArrowheads="1" noTextEdit="1"/>
          </p:cNvSpPr>
          <p:nvPr/>
        </p:nvSpPr>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8" name="Rectangle 6"/>
          <p:cNvSpPr>
            <a:spLocks noChangeArrowheads="1"/>
          </p:cNvSpPr>
          <p:nvPr/>
        </p:nvSpPr>
        <p:spPr bwMode="auto">
          <a:xfrm>
            <a:off x="134938" y="127000"/>
            <a:ext cx="8874125" cy="6565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9" name="Freeform 7"/>
          <p:cNvSpPr>
            <a:spLocks/>
          </p:cNvSpPr>
          <p:nvPr/>
        </p:nvSpPr>
        <p:spPr bwMode="auto">
          <a:xfrm>
            <a:off x="1588" y="6594475"/>
            <a:ext cx="9140825" cy="263525"/>
          </a:xfrm>
          <a:custGeom>
            <a:avLst/>
            <a:gdLst>
              <a:gd name="T0" fmla="*/ 0 w 5758"/>
              <a:gd name="T1" fmla="*/ 0 h 166"/>
              <a:gd name="T2" fmla="*/ 0 w 5758"/>
              <a:gd name="T3" fmla="*/ 82 h 166"/>
              <a:gd name="T4" fmla="*/ 0 w 5758"/>
              <a:gd name="T5" fmla="*/ 166 h 166"/>
              <a:gd name="T6" fmla="*/ 5758 w 5758"/>
              <a:gd name="T7" fmla="*/ 166 h 166"/>
              <a:gd name="T8" fmla="*/ 5758 w 5758"/>
              <a:gd name="T9" fmla="*/ 0 h 166"/>
              <a:gd name="T10" fmla="*/ 0 w 5758"/>
              <a:gd name="T11" fmla="*/ 0 h 1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latin typeface="Arial"/>
              <a:cs typeface="Arial"/>
            </a:endParaRPr>
          </a:p>
        </p:txBody>
      </p:sp>
      <p:sp>
        <p:nvSpPr>
          <p:cNvPr id="1030" name="Titelplatzhalter 1"/>
          <p:cNvSpPr>
            <a:spLocks noGrp="1"/>
          </p:cNvSpPr>
          <p:nvPr>
            <p:ph type="title"/>
          </p:nvPr>
        </p:nvSpPr>
        <p:spPr bwMode="auto">
          <a:xfrm>
            <a:off x="414338" y="473075"/>
            <a:ext cx="8280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bodyPr>
          <a:lstStyle/>
          <a:p>
            <a:pPr lvl="0"/>
            <a:r>
              <a:rPr lang="de-DE"/>
              <a:t>Titelmasterformat durch Klicken bearbeiten</a:t>
            </a:r>
          </a:p>
        </p:txBody>
      </p:sp>
      <p:sp>
        <p:nvSpPr>
          <p:cNvPr id="4" name="Datumsplatzhalter 3"/>
          <p:cNvSpPr>
            <a:spLocks noGrp="1"/>
          </p:cNvSpPr>
          <p:nvPr>
            <p:ph type="dt" sz="half" idx="2"/>
          </p:nvPr>
        </p:nvSpPr>
        <p:spPr>
          <a:xfrm>
            <a:off x="415925" y="6597650"/>
            <a:ext cx="987425" cy="260350"/>
          </a:xfrm>
          <a:prstGeom prst="rect">
            <a:avLst/>
          </a:prstGeom>
        </p:spPr>
        <p:txBody>
          <a:bodyPr vert="horz" lIns="0" tIns="0" rIns="0" bIns="0" rtlCol="0" anchor="ctr"/>
          <a:lstStyle>
            <a:lvl1pPr algn="l" fontAlgn="auto">
              <a:spcBef>
                <a:spcPts val="0"/>
              </a:spcBef>
              <a:spcAft>
                <a:spcPts val="0"/>
              </a:spcAft>
              <a:defRPr sz="1200" smtClean="0">
                <a:solidFill>
                  <a:schemeClr val="bg1"/>
                </a:solidFill>
                <a:latin typeface="Arial"/>
                <a:ea typeface="+mn-ea"/>
                <a:cs typeface="Arial"/>
              </a:defRPr>
            </a:lvl1pPr>
          </a:lstStyle>
          <a:p>
            <a:pPr>
              <a:defRPr/>
            </a:pPr>
            <a:fld id="{A5A290FE-DCD8-4791-8C09-BFD4B3FF977C}" type="datetime1">
              <a:rPr lang="de-DE" smtClean="0"/>
              <a:pPr>
                <a:defRPr/>
              </a:pPr>
              <a:t>05.08.2024</a:t>
            </a:fld>
            <a:endParaRPr lang="de-DE" dirty="0"/>
          </a:p>
        </p:txBody>
      </p:sp>
      <p:sp>
        <p:nvSpPr>
          <p:cNvPr id="5" name="Fußzeilenplatzhalter 4"/>
          <p:cNvSpPr>
            <a:spLocks noGrp="1"/>
          </p:cNvSpPr>
          <p:nvPr>
            <p:ph type="ftr" sz="quarter" idx="3"/>
          </p:nvPr>
        </p:nvSpPr>
        <p:spPr>
          <a:xfrm>
            <a:off x="1403350" y="6597650"/>
            <a:ext cx="5113338" cy="260350"/>
          </a:xfrm>
          <a:prstGeom prst="rect">
            <a:avLst/>
          </a:prstGeom>
        </p:spPr>
        <p:txBody>
          <a:bodyPr vert="horz" lIns="0" tIns="0" rIns="0" bIns="0" rtlCol="0" anchor="ctr"/>
          <a:lstStyle>
            <a:lvl1pPr algn="l" fontAlgn="auto">
              <a:spcBef>
                <a:spcPts val="0"/>
              </a:spcBef>
              <a:spcAft>
                <a:spcPts val="0"/>
              </a:spcAft>
              <a:defRPr sz="1200" smtClean="0">
                <a:solidFill>
                  <a:schemeClr val="bg1"/>
                </a:solidFill>
                <a:latin typeface="Arial"/>
                <a:ea typeface="+mn-ea"/>
                <a:cs typeface="Arial"/>
              </a:defRPr>
            </a:lvl1pPr>
          </a:lstStyle>
          <a:p>
            <a:pPr>
              <a:defRPr/>
            </a:pPr>
            <a:r>
              <a:rPr lang="de-DE"/>
              <a:t>Lehrmaterialien für fortgeschrittene Lernende im Bereich Landwirtschaft</a:t>
            </a:r>
            <a:endParaRPr lang="de-DE" dirty="0"/>
          </a:p>
        </p:txBody>
      </p:sp>
      <p:sp>
        <p:nvSpPr>
          <p:cNvPr id="6" name="Foliennummernplatzhalter 5"/>
          <p:cNvSpPr>
            <a:spLocks noGrp="1"/>
          </p:cNvSpPr>
          <p:nvPr>
            <p:ph type="sldNum" sz="quarter" idx="4"/>
          </p:nvPr>
        </p:nvSpPr>
        <p:spPr>
          <a:xfrm>
            <a:off x="8116888" y="6597650"/>
            <a:ext cx="557212" cy="260350"/>
          </a:xfrm>
          <a:prstGeom prst="rect">
            <a:avLst/>
          </a:prstGeom>
        </p:spPr>
        <p:txBody>
          <a:bodyPr vert="horz" lIns="0" tIns="0" rIns="0" bIns="0" rtlCol="0" anchor="ctr"/>
          <a:lstStyle>
            <a:lvl1pPr algn="r" fontAlgn="auto">
              <a:spcBef>
                <a:spcPts val="0"/>
              </a:spcBef>
              <a:spcAft>
                <a:spcPts val="0"/>
              </a:spcAft>
              <a:defRPr sz="1200" smtClean="0">
                <a:solidFill>
                  <a:schemeClr val="bg1"/>
                </a:solidFill>
                <a:latin typeface="Arial"/>
                <a:ea typeface="+mn-ea"/>
                <a:cs typeface="Arial"/>
              </a:defRPr>
            </a:lvl1pPr>
          </a:lstStyle>
          <a:p>
            <a:pPr>
              <a:defRPr/>
            </a:pPr>
            <a:fld id="{A3AB3CDD-EA00-B241-BDCA-4101C84D4198}" type="slidenum">
              <a:rPr lang="de-DE" smtClean="0"/>
              <a:pPr>
                <a:defRPr/>
              </a:pPr>
              <a:t>‹Nr.›</a:t>
            </a:fld>
            <a:endParaRPr lang="de-DE" dirty="0"/>
          </a:p>
        </p:txBody>
      </p:sp>
      <p:sp>
        <p:nvSpPr>
          <p:cNvPr id="19" name="Rechteck 18"/>
          <p:cNvSpPr/>
          <p:nvPr/>
        </p:nvSpPr>
        <p:spPr>
          <a:xfrm>
            <a:off x="0" y="312738"/>
            <a:ext cx="133350" cy="735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12" name="Textplatzhalter 11"/>
          <p:cNvSpPr>
            <a:spLocks noGrp="1"/>
          </p:cNvSpPr>
          <p:nvPr>
            <p:ph type="body" idx="1"/>
          </p:nvPr>
        </p:nvSpPr>
        <p:spPr>
          <a:xfrm>
            <a:off x="414338" y="1497013"/>
            <a:ext cx="8280400" cy="4865687"/>
          </a:xfrm>
          <a:prstGeom prst="rect">
            <a:avLst/>
          </a:prstGeom>
        </p:spPr>
        <p:txBody>
          <a:bodyPr vert="horz" lIns="0" tIns="0" rIns="0" bIns="45720" rtlCol="0">
            <a:normAutofit/>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 bg1="lt1" tx1="dk1" bg2="lt2" tx2="dk2" accent1="accent1" accent2="accent2" accent3="accent3" accent4="accent4" accent5="accent5" accent6="accent6" hlink="hlink" folHlink="folHlink"/>
  <p:sldLayoutIdLst>
    <p:sldLayoutId id="2147483674" r:id="rId1"/>
    <p:sldLayoutId id="2147483668" r:id="rId2"/>
    <p:sldLayoutId id="2147483669" r:id="rId3"/>
    <p:sldLayoutId id="2147483670" r:id="rId4"/>
    <p:sldLayoutId id="2147483671" r:id="rId5"/>
    <p:sldLayoutId id="2147483672" r:id="rId6"/>
    <p:sldLayoutId id="2147483673" r:id="rId7"/>
    <p:sldLayoutId id="2147483675" r:id="rId8"/>
  </p:sldLayoutIdLst>
  <p:hf hdr="0"/>
  <p:txStyles>
    <p:titleStyle>
      <a:lvl1pPr algn="l" rtl="0" eaLnBrk="1" fontAlgn="base" hangingPunct="1">
        <a:spcBef>
          <a:spcPct val="0"/>
        </a:spcBef>
        <a:spcAft>
          <a:spcPct val="0"/>
        </a:spcAft>
        <a:defRPr sz="2000" b="1" kern="1200">
          <a:solidFill>
            <a:schemeClr val="tx2"/>
          </a:solidFill>
          <a:latin typeface="Arial"/>
          <a:ea typeface="ＭＳ Ｐゴシック" charset="0"/>
          <a:cs typeface="Arial"/>
        </a:defRPr>
      </a:lvl1pPr>
      <a:lvl2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2pPr>
      <a:lvl3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3pPr>
      <a:lvl4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4pPr>
      <a:lvl5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9pPr>
    </p:titleStyle>
    <p:bodyStyle>
      <a:lvl1pPr algn="l" rtl="0" eaLnBrk="1" fontAlgn="base" hangingPunct="1">
        <a:spcBef>
          <a:spcPct val="20000"/>
        </a:spcBef>
        <a:spcAft>
          <a:spcPct val="0"/>
        </a:spcAft>
        <a:buFont typeface="Arial" charset="0"/>
        <a:defRPr lang="de-DE" sz="1500" b="1" kern="1200" cap="none" dirty="0">
          <a:solidFill>
            <a:schemeClr val="tx1"/>
          </a:solidFill>
          <a:latin typeface="Arial"/>
          <a:ea typeface="ＭＳ Ｐゴシック" charset="0"/>
          <a:cs typeface="Arial"/>
        </a:defRPr>
      </a:lvl1pPr>
      <a:lvl2pPr marL="742950" indent="-28575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2pPr>
      <a:lvl3pPr marL="11430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3pPr>
      <a:lvl4pPr marL="16002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4pPr>
      <a:lvl5pPr marL="20574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umweltbundesamt.de/TAM-effekte"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hyperlink" Target="https://www.umweltbundesamt.de/TAM-effekte-lang"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www.bvl.bund.de/DE/05_Tierarzneimittel/01_Aufgaben/04_UeberwachungBetreuung/02_UAW/tam_uaw_basepage.html"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hyperlink" Target="https://www.umweltbundesamt.de/TAM-checkliste"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www.umweltbundesamt.de/publikationen/konzepte-zur-minderung-von-arzneimitteleintraegen" TargetMode="External"/><Relationship Id="rId7"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hyperlink" Target="http://www.umweltbundesamt.de/TAM-broschuere-tiermedizin" TargetMode="External"/><Relationship Id="rId4" Type="http://schemas.openxmlformats.org/officeDocument/2006/relationships/hyperlink" Target="http://www.umweltbundesamt.de/tierarzneimittel"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8"/>
          <p:cNvSpPr>
            <a:spLocks noGrp="1"/>
          </p:cNvSpPr>
          <p:nvPr>
            <p:ph type="title"/>
          </p:nvPr>
        </p:nvSpPr>
        <p:spPr>
          <a:xfrm>
            <a:off x="374339" y="1844824"/>
            <a:ext cx="8280400" cy="1656184"/>
          </a:xfrm>
        </p:spPr>
        <p:txBody>
          <a:bodyPr/>
          <a:lstStyle/>
          <a:p>
            <a:r>
              <a:rPr lang="de-DE" sz="4000" dirty="0">
                <a:solidFill>
                  <a:schemeClr val="bg1"/>
                </a:solidFill>
                <a:latin typeface="+mj-lt"/>
              </a:rPr>
              <a:t>Umweltaspekte von Tierarzneimitteln in der tiermedizinischen Praxis</a:t>
            </a:r>
            <a:br>
              <a:rPr lang="de-DE" sz="1400" dirty="0"/>
            </a:br>
            <a:endParaRPr lang="de-DE" dirty="0">
              <a:latin typeface="Arial" panose="020B0604020202020204" pitchFamily="34" charset="0"/>
              <a:cs typeface="Arial" panose="020B0604020202020204" pitchFamily="34" charset="0"/>
            </a:endParaRPr>
          </a:p>
        </p:txBody>
      </p:sp>
      <p:sp>
        <p:nvSpPr>
          <p:cNvPr id="10" name="Untertitel 9"/>
          <p:cNvSpPr>
            <a:spLocks noGrp="1"/>
          </p:cNvSpPr>
          <p:nvPr>
            <p:ph type="subTitle" idx="1"/>
          </p:nvPr>
        </p:nvSpPr>
        <p:spPr>
          <a:xfrm>
            <a:off x="395536" y="6129278"/>
            <a:ext cx="8280400" cy="612090"/>
          </a:xfrm>
        </p:spPr>
        <p:txBody>
          <a:bodyPr/>
          <a:lstStyle/>
          <a:p>
            <a:pPr fontAlgn="auto">
              <a:spcAft>
                <a:spcPts val="0"/>
              </a:spcAft>
              <a:defRPr/>
            </a:pPr>
            <a:r>
              <a:rPr lang="de-DE" sz="2400" dirty="0">
                <a:solidFill>
                  <a:schemeClr val="tx2"/>
                </a:solidFill>
                <a:latin typeface="+mj-lt"/>
              </a:rPr>
              <a:t>Lehrmaterialien für Tierärztinnen und Tierärzte</a:t>
            </a:r>
            <a:endParaRPr sz="2400" dirty="0">
              <a:solidFill>
                <a:schemeClr val="tx2"/>
              </a:solidFill>
              <a:latin typeface="+mj-lt"/>
            </a:endParaRPr>
          </a:p>
        </p:txBody>
      </p:sp>
      <p:pic>
        <p:nvPicPr>
          <p:cNvPr id="5" name="Grafik 4" descr="Zeichnung mit: Veterinärzeichen, Köpfe von Nutztieren (Rund, Schwein, Huhn, Pute) und Veterinärspritze" title="Titelbild Lehrmaterialien Tiermedizin &quot;Umweltaspekte von Tierarzneimitteln in der tiermedizinischen Praxis&quo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520" y="2924899"/>
            <a:ext cx="9144000" cy="32404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descr="Die gezeichnete Infografik zeigt einen Gülletraktor mit Schleppschlauchvorrichtung beim Ausbringen von Gülle. Die darin enthaltenen Rückstände von Tierarzeimitteln werden durch bunte Punkte dargestellt. In einzelnen Boxen werden die Abschwemmung mit dem Regen, der Abbau im Oberboden, die Anlagerung an Bodenpartikel, die Versickerung ins Grundwasser und die Aufnahme von Tierarzneimitteln in Pflanzen visualisiert. Im Hintergrund der Grafik werden Bodenoberfläche, Gewässer, Oberboden, Unterboden, Gestein und Grundwasser gezeigt. Am Horizont sind zwei Güllebehälter abgebildet, davon einer mit Abdeckung. " title="Tierarzneimittel in der Umwelt: Abbau, Verlagerung und Verbleib"/>
          <p:cNvSpPr>
            <a:spLocks noGrp="1"/>
          </p:cNvSpPr>
          <p:nvPr>
            <p:ph type="title"/>
          </p:nvPr>
        </p:nvSpPr>
        <p:spPr/>
        <p:txBody>
          <a:bodyPr/>
          <a:lstStyle/>
          <a:p>
            <a:r>
              <a:rPr lang="de-DE" dirty="0">
                <a:latin typeface="+mj-lt"/>
                <a:cs typeface="Arial" panose="020B0604020202020204" pitchFamily="34" charset="0"/>
              </a:rPr>
              <a:t>Tierarzneimittel in der Umwelt: Abbau, Verlagerung und Verbleib</a:t>
            </a:r>
          </a:p>
        </p:txBody>
      </p:sp>
      <p:pic>
        <p:nvPicPr>
          <p:cNvPr id="5" name="Grafik 4" descr="Zeichnung eines Gülletraktors mit Schleppschlauchvorrichtung sowie eines offenen und eines geschlossenen Güllebehälters. Schnitt durch den Boden, gezeigt werden ein Oberflächengewässer und die Schichten Oberboden, Unterboden, Gestein und Grund-wasser. Wirkstoffe von Tierarzneimitteln werden durch bunte Punkte visualisiert. Zeichnungen zu den Prozessen Abbau, Abschwemmung, Anlagerung, Aufnahme und Versickerung. " title="Tierarzneimittel in der Umwelt: Abbau, Verlagerung und Verbleib"/>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249" y="1120096"/>
            <a:ext cx="7790159" cy="5477256"/>
          </a:xfrm>
          <a:prstGeom prst="rect">
            <a:avLst/>
          </a:prstGeom>
        </p:spPr>
      </p:pic>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Einsatz, Eintragspfade und Auswirkungen von Tierarzneimitteln in der Umwelt</a:t>
            </a:r>
          </a:p>
          <a:p>
            <a:endParaRPr lang="de-DE" dirty="0"/>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10</a:t>
            </a:fld>
            <a:endParaRPr lang="de-DE" dirty="0">
              <a:latin typeface="+mn-lt"/>
            </a:endParaRPr>
          </a:p>
        </p:txBody>
      </p:sp>
    </p:spTree>
    <p:extLst>
      <p:ext uri="{BB962C8B-B14F-4D97-AF65-F5344CB8AC3E}">
        <p14:creationId xmlns:p14="http://schemas.microsoft.com/office/powerpoint/2010/main" val="1559300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Beispiele zur Wirkung von Tierarzneimitteln auf Nichtzielorganismen</a:t>
            </a:r>
          </a:p>
        </p:txBody>
      </p:sp>
      <p:sp>
        <p:nvSpPr>
          <p:cNvPr id="10" name="Inhaltsplatzhalter 8"/>
          <p:cNvSpPr>
            <a:spLocks noGrp="1"/>
          </p:cNvSpPr>
          <p:nvPr>
            <p:ph idx="1"/>
          </p:nvPr>
        </p:nvSpPr>
        <p:spPr>
          <a:xfrm>
            <a:off x="414338" y="1565846"/>
            <a:ext cx="8229600" cy="4887490"/>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Dungabbau kann durch die Gabe von </a:t>
            </a:r>
            <a:r>
              <a:rPr lang="de-DE" b="1" dirty="0" err="1">
                <a:ea typeface="+mn-ea"/>
              </a:rPr>
              <a:t>Antiparasitika</a:t>
            </a:r>
            <a:r>
              <a:rPr lang="de-DE" dirty="0">
                <a:ea typeface="+mn-ea"/>
              </a:rPr>
              <a:t> so vermindert sein, dass die Weide von Weidetieren nicht mehr angenommen wird</a:t>
            </a:r>
          </a:p>
          <a:p>
            <a:pPr marL="162000" lvl="1" indent="-162000" fontAlgn="auto">
              <a:lnSpc>
                <a:spcPct val="110000"/>
              </a:lnSpc>
              <a:spcAft>
                <a:spcPts val="0"/>
              </a:spcAft>
              <a:buFont typeface="Arial" panose="020B0604020202020204" pitchFamily="34" charset="0"/>
              <a:buChar char="•"/>
              <a:defRPr/>
            </a:pPr>
            <a:r>
              <a:rPr lang="de-DE" dirty="0">
                <a:ea typeface="+mn-ea"/>
              </a:rPr>
              <a:t>Nützlinge können durch Antiparasitika geschädigt werden</a:t>
            </a:r>
          </a:p>
          <a:p>
            <a:pPr lvl="3" fontAlgn="auto">
              <a:lnSpc>
                <a:spcPct val="110000"/>
              </a:lnSpc>
              <a:spcAft>
                <a:spcPts val="0"/>
              </a:spcAft>
              <a:defRPr/>
            </a:pPr>
            <a:r>
              <a:rPr lang="de-DE" dirty="0">
                <a:ea typeface="+mn-ea"/>
              </a:rPr>
              <a:t>z.B. wirken </a:t>
            </a:r>
            <a:r>
              <a:rPr lang="de-DE" dirty="0" err="1">
                <a:ea typeface="+mn-ea"/>
              </a:rPr>
              <a:t>Pyrethroide</a:t>
            </a:r>
            <a:r>
              <a:rPr lang="de-DE" dirty="0">
                <a:ea typeface="+mn-ea"/>
              </a:rPr>
              <a:t> wie </a:t>
            </a:r>
            <a:r>
              <a:rPr lang="de-DE" dirty="0" err="1">
                <a:ea typeface="+mn-ea"/>
              </a:rPr>
              <a:t>Deltamethrin</a:t>
            </a:r>
            <a:r>
              <a:rPr lang="de-DE" dirty="0">
                <a:ea typeface="+mn-ea"/>
              </a:rPr>
              <a:t> hoch toxisch auf Bienen</a:t>
            </a:r>
          </a:p>
          <a:p>
            <a:pPr marL="285750" lvl="1" indent="-285750" fontAlgn="auto">
              <a:lnSpc>
                <a:spcPct val="110000"/>
              </a:lnSpc>
              <a:spcAft>
                <a:spcPts val="0"/>
              </a:spcAft>
              <a:buFont typeface="Arial" panose="020B0604020202020204" pitchFamily="34" charset="0"/>
              <a:buChar char="•"/>
              <a:defRPr/>
            </a:pP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Das in der Schweinezucht zur Brunstsynchronisation eingesetzte Steroid</a:t>
            </a:r>
            <a:r>
              <a:rPr lang="de-DE" b="1" dirty="0">
                <a:ea typeface="+mn-ea"/>
              </a:rPr>
              <a:t>hormon</a:t>
            </a:r>
            <a:r>
              <a:rPr lang="de-DE" dirty="0">
                <a:ea typeface="+mn-ea"/>
              </a:rPr>
              <a:t> Altrenogest zeigt starke Effekte bei der Reproduktion von Fischen und eine Verschiebung der Geschlechterverteilung hin zu männlichen Fischen</a:t>
            </a:r>
          </a:p>
          <a:p>
            <a:pPr marL="285750" lvl="1" indent="-285750" fontAlgn="auto">
              <a:lnSpc>
                <a:spcPct val="110000"/>
              </a:lnSpc>
              <a:spcAft>
                <a:spcPts val="0"/>
              </a:spcAft>
              <a:buFont typeface="Arial" panose="020B0604020202020204" pitchFamily="34" charset="0"/>
              <a:buChar char="•"/>
              <a:defRPr/>
            </a:pPr>
            <a:endParaRPr lang="de-DE" b="1" dirty="0">
              <a:ea typeface="+mn-ea"/>
            </a:endParaRPr>
          </a:p>
          <a:p>
            <a:pPr marL="162000" lvl="1" indent="-162000" fontAlgn="auto">
              <a:lnSpc>
                <a:spcPct val="110000"/>
              </a:lnSpc>
              <a:spcAft>
                <a:spcPts val="0"/>
              </a:spcAft>
              <a:buFont typeface="Arial" panose="020B0604020202020204" pitchFamily="34" charset="0"/>
              <a:buChar char="•"/>
              <a:defRPr/>
            </a:pPr>
            <a:r>
              <a:rPr lang="de-DE" b="1" dirty="0">
                <a:ea typeface="+mn-ea"/>
              </a:rPr>
              <a:t>Antibiotika</a:t>
            </a:r>
            <a:r>
              <a:rPr lang="de-DE" dirty="0">
                <a:ea typeface="+mn-ea"/>
              </a:rPr>
              <a:t> hemmen das Wachstum von Pflanzen und aquatischen Primärproduzenten wie Plankton, Grünalgen und Cyanobakterien</a:t>
            </a:r>
          </a:p>
          <a:p>
            <a:pPr marL="162000" lvl="1" indent="-162000" fontAlgn="auto">
              <a:lnSpc>
                <a:spcPct val="110000"/>
              </a:lnSpc>
              <a:spcAft>
                <a:spcPts val="0"/>
              </a:spcAft>
              <a:buFont typeface="Arial" panose="020B0604020202020204" pitchFamily="34" charset="0"/>
              <a:buChar char="•"/>
              <a:defRPr/>
            </a:pPr>
            <a:r>
              <a:rPr lang="de-DE" dirty="0">
                <a:ea typeface="+mn-ea"/>
              </a:rPr>
              <a:t>Antibiotika wirken sich auf die Zusammensetzung von Mikroorgansimen in Böden aus</a:t>
            </a:r>
          </a:p>
          <a:p>
            <a:pPr lvl="3" fontAlgn="auto">
              <a:lnSpc>
                <a:spcPct val="110000"/>
              </a:lnSpc>
              <a:spcAft>
                <a:spcPts val="0"/>
              </a:spcAft>
              <a:defRPr/>
            </a:pPr>
            <a:r>
              <a:rPr lang="de-DE" dirty="0"/>
              <a:t>d</a:t>
            </a:r>
            <a:r>
              <a:rPr lang="de-DE" dirty="0">
                <a:ea typeface="+mn-ea"/>
              </a:rPr>
              <a:t>avon kann die Bodenfruchtbarkeit und der Nitratabbau beeinträchtigt werden</a:t>
            </a:r>
          </a:p>
          <a:p>
            <a:pPr marL="162000" lvl="1" indent="-162000" fontAlgn="auto">
              <a:lnSpc>
                <a:spcPct val="110000"/>
              </a:lnSpc>
              <a:spcAft>
                <a:spcPts val="0"/>
              </a:spcAft>
              <a:buFont typeface="Arial" panose="020B0604020202020204" pitchFamily="34" charset="0"/>
              <a:buChar char="•"/>
              <a:defRPr/>
            </a:pPr>
            <a:r>
              <a:rPr lang="de-DE" dirty="0">
                <a:ea typeface="+mn-ea"/>
              </a:rPr>
              <a:t>Tierarzneimittelrückstände können von Pflanzen aufgenommen werden</a:t>
            </a:r>
          </a:p>
          <a:p>
            <a:pPr lvl="3" fontAlgn="auto">
              <a:lnSpc>
                <a:spcPct val="110000"/>
              </a:lnSpc>
              <a:spcAft>
                <a:spcPts val="0"/>
              </a:spcAft>
              <a:defRPr/>
            </a:pPr>
            <a:r>
              <a:rPr lang="de-DE" dirty="0">
                <a:ea typeface="+mn-ea"/>
              </a:rPr>
              <a:t>Rückstände von Antibiotika wurden z.B. im Weizenkorn von Winterweizen nachgewiesen</a:t>
            </a:r>
          </a:p>
          <a:p>
            <a:pPr marL="162000" lvl="1" indent="-162000" fontAlgn="auto">
              <a:lnSpc>
                <a:spcPct val="110000"/>
              </a:lnSpc>
              <a:spcAft>
                <a:spcPts val="0"/>
              </a:spcAft>
              <a:buFont typeface="Arial" panose="020B0604020202020204" pitchFamily="34" charset="0"/>
              <a:buChar char="•"/>
              <a:defRPr/>
            </a:pPr>
            <a:r>
              <a:rPr lang="de-DE" dirty="0">
                <a:ea typeface="+mn-ea"/>
              </a:rPr>
              <a:t>Der Einsatz von Antibiotika erhöht das Risiko der Ausbildung und Verbreitung entsprechender Resistenzen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48545BD-CFC1-4C17-A118-F9F0DCDAE72F}" type="datetime1">
              <a:rPr lang="de-DE" smtClean="0">
                <a:solidFill>
                  <a:schemeClr val="bg1"/>
                </a:solidFill>
              </a:rPr>
              <a:pPr fontAlgn="base">
                <a:spcBef>
                  <a:spcPct val="0"/>
                </a:spcBef>
                <a:spcAft>
                  <a:spcPct val="0"/>
                </a:spcAft>
              </a:pPr>
              <a:t>05.08.2024</a:t>
            </a:fld>
            <a:endParaRPr lang="de-DE" dirty="0">
              <a:solidFill>
                <a:schemeClr val="bg1"/>
              </a:solidFill>
            </a:endParaRPr>
          </a:p>
        </p:txBody>
      </p:sp>
      <p:sp>
        <p:nvSpPr>
          <p:cNvPr id="6148" name="Fußzeilenplatzhalter 4"/>
          <p:cNvSpPr>
            <a:spLocks noGrp="1"/>
          </p:cNvSpPr>
          <p:nvPr>
            <p:ph type="ftr" sz="quarter" idx="16"/>
          </p:nvPr>
        </p:nvSpPr>
        <p:spPr bwMode="auto">
          <a:xfrm>
            <a:off x="1403350" y="6597650"/>
            <a:ext cx="5832946"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defRPr/>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11</a:t>
            </a:fld>
            <a:endParaRPr lang="de-DE">
              <a:solidFill>
                <a:schemeClr val="bg1"/>
              </a:solidFill>
            </a:endParaRPr>
          </a:p>
        </p:txBody>
      </p:sp>
    </p:spTree>
    <p:extLst>
      <p:ext uri="{BB962C8B-B14F-4D97-AF65-F5344CB8AC3E}">
        <p14:creationId xmlns:p14="http://schemas.microsoft.com/office/powerpoint/2010/main" val="2318256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 auf Nichtzielorganismen von Antibiotika</a:t>
            </a:r>
            <a:endParaRPr lang="de-DE" dirty="0">
              <a:solidFill>
                <a:srgbClr val="FABB00"/>
              </a:solidFill>
              <a:latin typeface="+mj-lt"/>
              <a:cs typeface="Arial" panose="020B0604020202020204" pitchFamily="34" charset="0"/>
            </a:endParaRPr>
          </a:p>
        </p:txBody>
      </p:sp>
      <p:sp>
        <p:nvSpPr>
          <p:cNvPr id="10" name="Inhaltsplatzhalter 8"/>
          <p:cNvSpPr txBox="1">
            <a:spLocks/>
          </p:cNvSpPr>
          <p:nvPr/>
        </p:nvSpPr>
        <p:spPr>
          <a:xfrm>
            <a:off x="414338" y="1493838"/>
            <a:ext cx="8259762" cy="492841"/>
          </a:xfrm>
          <a:prstGeom prst="rect">
            <a:avLst/>
          </a:prstGeom>
        </p:spPr>
        <p:txBody>
          <a:bodyPr vert="horz" lIns="0" tIns="0" rIns="0" bIns="0" rtlCol="0">
            <a:normAutofit/>
          </a:bodyPr>
          <a:lstStyle>
            <a:lvl1pPr marL="0" indent="0" algn="l" rtl="0" eaLnBrk="1" fontAlgn="base" hangingPunct="1">
              <a:lnSpc>
                <a:spcPct val="120000"/>
              </a:lnSpc>
              <a:spcBef>
                <a:spcPts val="0"/>
              </a:spcBef>
              <a:spcAft>
                <a:spcPct val="0"/>
              </a:spcAft>
              <a:buFont typeface="Arial" charset="0"/>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162000" indent="-162000" algn="l" rtl="0" eaLnBrk="1" fontAlgn="base" hangingPunct="1">
              <a:lnSpc>
                <a:spcPct val="120000"/>
              </a:lnSpc>
              <a:spcBef>
                <a:spcPts val="0"/>
              </a:spcBef>
              <a:spcAft>
                <a:spcPct val="0"/>
              </a:spcAft>
              <a:buFont typeface="Meta Offc" pitchFamily="34" charset="0"/>
              <a:buChar char="•"/>
              <a:defRPr lang="de-DE" sz="1500" kern="1200">
                <a:solidFill>
                  <a:schemeClr val="tx1"/>
                </a:solidFill>
                <a:latin typeface="Arial"/>
                <a:ea typeface="ＭＳ Ｐゴシック" charset="0"/>
                <a:cs typeface="Arial"/>
              </a:defRPr>
            </a:lvl3pPr>
            <a:lvl4pPr marL="324000" indent="-162000" algn="l" rtl="0" eaLnBrk="1" fontAlgn="base" hangingPunct="1">
              <a:lnSpc>
                <a:spcPct val="120000"/>
              </a:lnSpc>
              <a:spcBef>
                <a:spcPts val="0"/>
              </a:spcBef>
              <a:spcAft>
                <a:spcPct val="0"/>
              </a:spcAft>
              <a:buFont typeface="Symbol" pitchFamily="18" charset="2"/>
              <a:buChar char="-"/>
              <a:defRPr lang="de-DE" sz="1500" kern="1200" dirty="0" smtClean="0">
                <a:solidFill>
                  <a:schemeClr val="tx1"/>
                </a:solidFill>
                <a:latin typeface="Arial"/>
                <a:ea typeface="+mn-ea"/>
                <a:cs typeface="Arial"/>
              </a:defRPr>
            </a:lvl4pPr>
            <a:lvl5pPr marL="486000" indent="-162000" algn="l" rtl="0" eaLnBrk="1" fontAlgn="base" hangingPunct="1">
              <a:lnSpc>
                <a:spcPct val="120000"/>
              </a:lnSpc>
              <a:spcBef>
                <a:spcPts val="0"/>
              </a:spcBef>
              <a:spcAft>
                <a:spcPct val="0"/>
              </a:spcAft>
              <a:buFont typeface="Arial" pitchFamily="34" charset="0"/>
              <a:buChar char="•"/>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fontAlgn="auto">
              <a:spcAft>
                <a:spcPts val="0"/>
              </a:spcAft>
              <a:defRPr/>
            </a:pPr>
            <a:r>
              <a:rPr lang="de-DE" sz="1600" b="1" dirty="0">
                <a:ea typeface="+mn-ea"/>
              </a:rPr>
              <a:t>Beispiel: Tierarzneimittel </a:t>
            </a:r>
            <a:r>
              <a:rPr lang="de-DE" sz="1600" b="1" dirty="0" err="1">
                <a:ea typeface="+mn-ea"/>
              </a:rPr>
              <a:t>Enrofloxacin</a:t>
            </a:r>
            <a:endParaRPr lang="de-DE" sz="1600" b="1" dirty="0">
              <a:ea typeface="+mn-ea"/>
            </a:endParaRPr>
          </a:p>
          <a:p>
            <a:pPr lvl="1" fontAlgn="auto">
              <a:spcAft>
                <a:spcPts val="0"/>
              </a:spcAft>
              <a:defRPr/>
            </a:pPr>
            <a:endParaRPr lang="de-DE" sz="1600" dirty="0">
              <a:ea typeface="+mn-ea"/>
            </a:endParaRPr>
          </a:p>
        </p:txBody>
      </p:sp>
      <p:pic>
        <p:nvPicPr>
          <p:cNvPr id="2" name="Grafik 1" descr="Die Tabelle zeigt Effektkonzentrationen von Studienergebnissen, bei denen Enrofloxacin das Wachstum von Cyanobakterien, Grünalgen, Wasserlinsen und Nutzpflanzen (z.B. Gurke, Salat, Bohne und Rettich) hemmt. " title="Auswirkungen von Enrofloxacin auf Nichtzielorganismen"/>
          <p:cNvPicPr>
            <a:picLocks noChangeAspect="1"/>
          </p:cNvPicPr>
          <p:nvPr/>
        </p:nvPicPr>
        <p:blipFill>
          <a:blip r:embed="rId3"/>
          <a:stretch>
            <a:fillRect/>
          </a:stretch>
        </p:blipFill>
        <p:spPr>
          <a:xfrm>
            <a:off x="323528" y="1772816"/>
            <a:ext cx="8496944" cy="47928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12</a:t>
            </a:fld>
            <a:endParaRPr lang="de-DE">
              <a:solidFill>
                <a:schemeClr val="bg1"/>
              </a:solidFill>
            </a:endParaRPr>
          </a:p>
        </p:txBody>
      </p:sp>
    </p:spTree>
    <p:extLst>
      <p:ext uri="{BB962C8B-B14F-4D97-AF65-F5344CB8AC3E}">
        <p14:creationId xmlns:p14="http://schemas.microsoft.com/office/powerpoint/2010/main" val="2795400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 auf Nichtzielorganismen von Antiparasitika</a:t>
            </a:r>
            <a:endParaRPr lang="de-DE" dirty="0">
              <a:solidFill>
                <a:srgbClr val="FABB00"/>
              </a:solidFill>
              <a:latin typeface="+mj-lt"/>
              <a:cs typeface="Arial" panose="020B0604020202020204" pitchFamily="34" charset="0"/>
            </a:endParaRPr>
          </a:p>
        </p:txBody>
      </p:sp>
      <p:sp>
        <p:nvSpPr>
          <p:cNvPr id="12" name="Inhaltsplatzhalter 8"/>
          <p:cNvSpPr>
            <a:spLocks noGrp="1"/>
          </p:cNvSpPr>
          <p:nvPr>
            <p:ph idx="1"/>
          </p:nvPr>
        </p:nvSpPr>
        <p:spPr>
          <a:xfrm>
            <a:off x="414338" y="1493838"/>
            <a:ext cx="7326014" cy="515061"/>
          </a:xfrm>
        </p:spPr>
        <p:txBody>
          <a:bodyPr>
            <a:normAutofit/>
          </a:bodyPr>
          <a:lstStyle/>
          <a:p>
            <a:pPr lvl="1" fontAlgn="auto">
              <a:spcAft>
                <a:spcPts val="0"/>
              </a:spcAft>
              <a:defRPr/>
            </a:pPr>
            <a:r>
              <a:rPr lang="de-DE" sz="1600" b="1" dirty="0">
                <a:ea typeface="+mn-ea"/>
              </a:rPr>
              <a:t>Beispiel: Tierarzneimittel Doramectin</a:t>
            </a:r>
          </a:p>
          <a:p>
            <a:pPr lvl="1" fontAlgn="auto">
              <a:spcAft>
                <a:spcPts val="0"/>
              </a:spcAft>
              <a:defRPr/>
            </a:pPr>
            <a:endParaRPr lang="de-DE" sz="1600" dirty="0">
              <a:ea typeface="+mn-ea"/>
            </a:endParaRPr>
          </a:p>
        </p:txBody>
      </p:sp>
      <p:pic>
        <p:nvPicPr>
          <p:cNvPr id="14" name="Grafik 13" descr="Die Tabelle zeigt Effektkonzentrationen von Studienergebnissen, bei denen Doramectin starke toxische Wirkung auf Organismen im Dung und wirbellose Dunglarven hat.  " title="Auswirkungen von Doramectin auf Nichtzielorganismen"/>
          <p:cNvPicPr>
            <a:picLocks noChangeAspect="1"/>
          </p:cNvPicPr>
          <p:nvPr/>
        </p:nvPicPr>
        <p:blipFill>
          <a:blip r:embed="rId3"/>
          <a:stretch>
            <a:fillRect/>
          </a:stretch>
        </p:blipFill>
        <p:spPr>
          <a:xfrm>
            <a:off x="406127" y="1848562"/>
            <a:ext cx="8486353" cy="23005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13</a:t>
            </a:fld>
            <a:endParaRPr lang="de-DE">
              <a:solidFill>
                <a:schemeClr val="bg1"/>
              </a:solidFill>
            </a:endParaRPr>
          </a:p>
        </p:txBody>
      </p:sp>
    </p:spTree>
    <p:extLst>
      <p:ext uri="{BB962C8B-B14F-4D97-AF65-F5344CB8AC3E}">
        <p14:creationId xmlns:p14="http://schemas.microsoft.com/office/powerpoint/2010/main" val="3550610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a:t>
            </a:r>
            <a:r>
              <a:rPr lang="de-DE" dirty="0">
                <a:solidFill>
                  <a:srgbClr val="FABB00"/>
                </a:solidFill>
                <a:latin typeface="Calibri" charset="0"/>
              </a:rPr>
              <a:t> auf Nichtzielorganismen von Hormonen</a:t>
            </a:r>
            <a:endParaRPr lang="de-DE" dirty="0">
              <a:solidFill>
                <a:srgbClr val="FABB00"/>
              </a:solidFill>
              <a:latin typeface="Arial" panose="020B0604020202020204" pitchFamily="34" charset="0"/>
              <a:cs typeface="Arial" panose="020B0604020202020204" pitchFamily="34" charset="0"/>
            </a:endParaRPr>
          </a:p>
        </p:txBody>
      </p:sp>
      <p:sp>
        <p:nvSpPr>
          <p:cNvPr id="12" name="Inhaltsplatzhalter 8"/>
          <p:cNvSpPr>
            <a:spLocks noGrp="1"/>
          </p:cNvSpPr>
          <p:nvPr>
            <p:ph idx="1"/>
          </p:nvPr>
        </p:nvSpPr>
        <p:spPr>
          <a:xfrm>
            <a:off x="414338" y="1493838"/>
            <a:ext cx="7326014" cy="567010"/>
          </a:xfrm>
        </p:spPr>
        <p:txBody>
          <a:bodyPr>
            <a:normAutofit/>
          </a:bodyPr>
          <a:lstStyle/>
          <a:p>
            <a:pPr lvl="1" fontAlgn="auto">
              <a:spcAft>
                <a:spcPts val="0"/>
              </a:spcAft>
              <a:defRPr/>
            </a:pPr>
            <a:r>
              <a:rPr lang="de-DE" sz="1600" b="1" dirty="0">
                <a:ea typeface="+mn-ea"/>
              </a:rPr>
              <a:t>Beispiel: Tierarzneimittel Altrenogest</a:t>
            </a:r>
          </a:p>
          <a:p>
            <a:pPr lvl="1" fontAlgn="auto">
              <a:spcAft>
                <a:spcPts val="0"/>
              </a:spcAft>
              <a:defRPr/>
            </a:pPr>
            <a:endParaRPr lang="de-DE" sz="1600" dirty="0">
              <a:ea typeface="+mn-ea"/>
            </a:endParaRPr>
          </a:p>
        </p:txBody>
      </p:sp>
      <p:pic>
        <p:nvPicPr>
          <p:cNvPr id="10" name="Grafik 9" descr="Die Tabelle zeigt Effektkonzentrationen von Studienergebnissen, bei denen Altrenogest starke toxische Wirkung und starke Effekte auf die Reproduktion von Fischen hat.  " title="Auswirkungen von Altrenogest auf Nichtzielorganismen"/>
          <p:cNvPicPr>
            <a:picLocks noChangeAspect="1"/>
          </p:cNvPicPr>
          <p:nvPr/>
        </p:nvPicPr>
        <p:blipFill>
          <a:blip r:embed="rId3"/>
          <a:stretch>
            <a:fillRect/>
          </a:stretch>
        </p:blipFill>
        <p:spPr>
          <a:xfrm>
            <a:off x="385242" y="1867070"/>
            <a:ext cx="8435230" cy="23540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14</a:t>
            </a:fld>
            <a:endParaRPr lang="de-DE">
              <a:solidFill>
                <a:schemeClr val="bg1"/>
              </a:solidFill>
            </a:endParaRPr>
          </a:p>
        </p:txBody>
      </p:sp>
    </p:spTree>
    <p:extLst>
      <p:ext uri="{BB962C8B-B14F-4D97-AF65-F5344CB8AC3E}">
        <p14:creationId xmlns:p14="http://schemas.microsoft.com/office/powerpoint/2010/main" val="4032814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Überblick – Auswirkungen von Tierarzneimitteln auf Nichtzielorganismen</a:t>
            </a:r>
            <a:endParaRPr lang="de-DE" dirty="0">
              <a:solidFill>
                <a:srgbClr val="FABB00"/>
              </a:solidFill>
              <a:latin typeface="+mj-lt"/>
              <a:cs typeface="Arial" panose="020B0604020202020204" pitchFamily="34" charset="0"/>
            </a:endParaRPr>
          </a:p>
        </p:txBody>
      </p:sp>
      <p:sp>
        <p:nvSpPr>
          <p:cNvPr id="12" name="Inhaltsplatzhalter 8"/>
          <p:cNvSpPr>
            <a:spLocks noGrp="1"/>
          </p:cNvSpPr>
          <p:nvPr>
            <p:ph idx="1"/>
          </p:nvPr>
        </p:nvSpPr>
        <p:spPr>
          <a:xfrm>
            <a:off x="414338" y="1493838"/>
            <a:ext cx="4733726" cy="4167410"/>
          </a:xfrm>
        </p:spPr>
        <p:txBody>
          <a:bodyPr>
            <a:normAutofit/>
          </a:bodyPr>
          <a:lstStyle/>
          <a:p>
            <a:pPr lvl="1" fontAlgn="auto">
              <a:spcAft>
                <a:spcPts val="0"/>
              </a:spcAft>
              <a:buClr>
                <a:schemeClr val="tx2"/>
              </a:buClr>
              <a:defRPr/>
            </a:pPr>
            <a:r>
              <a:rPr lang="de-DE" dirty="0"/>
              <a:t>Eine Übersicht über in Studien beobachtete Effekte von Arzneimittelwirkstoffen ist online verfügbar:</a:t>
            </a:r>
          </a:p>
          <a:p>
            <a:pPr marL="285750" lvl="1" indent="-285750" fontAlgn="auto">
              <a:spcAft>
                <a:spcPts val="0"/>
              </a:spcAft>
              <a:buClr>
                <a:schemeClr val="tx2"/>
              </a:buClr>
              <a:buFont typeface="Wingdings" panose="05000000000000000000" pitchFamily="2" charset="2"/>
              <a:buChar char="Ø"/>
              <a:defRPr/>
            </a:pPr>
            <a:endParaRPr lang="de-DE" dirty="0"/>
          </a:p>
          <a:p>
            <a:pPr lvl="1" fontAlgn="auto">
              <a:spcAft>
                <a:spcPts val="0"/>
              </a:spcAft>
              <a:buClr>
                <a:schemeClr val="tx2"/>
              </a:buClr>
              <a:defRPr/>
            </a:pPr>
            <a:r>
              <a:rPr lang="de-DE" b="1" cap="all" dirty="0">
                <a:hlinkClick r:id="rId3"/>
              </a:rPr>
              <a:t>Kurzübersicht</a:t>
            </a:r>
            <a:r>
              <a:rPr lang="de-DE" cap="all" dirty="0">
                <a:hlinkClick r:id="rId3"/>
              </a:rPr>
              <a:t> -</a:t>
            </a:r>
            <a:r>
              <a:rPr lang="de-DE" dirty="0">
                <a:hlinkClick r:id="rId3"/>
              </a:rPr>
              <a:t> Effekte von Tierarzneimitteln auf Nichtzielorganismen:  https://www.umweltbundesamt.de/TAM-effekte</a:t>
            </a:r>
            <a:endParaRPr lang="de-DE" dirty="0"/>
          </a:p>
          <a:p>
            <a:pPr marL="285750" lvl="1" indent="-285750" fontAlgn="auto">
              <a:spcAft>
                <a:spcPts val="0"/>
              </a:spcAft>
              <a:buClr>
                <a:schemeClr val="tx2"/>
              </a:buClr>
              <a:buFont typeface="Wingdings" panose="05000000000000000000" pitchFamily="2" charset="2"/>
              <a:buChar char="Ø"/>
              <a:defRPr/>
            </a:pPr>
            <a:endParaRPr lang="de-DE" dirty="0"/>
          </a:p>
          <a:p>
            <a:pPr lvl="1" fontAlgn="auto">
              <a:spcAft>
                <a:spcPts val="0"/>
              </a:spcAft>
              <a:buClr>
                <a:schemeClr val="tx2"/>
              </a:buClr>
              <a:defRPr/>
            </a:pPr>
            <a:r>
              <a:rPr lang="de-DE" b="1" cap="all" dirty="0">
                <a:hlinkClick r:id="rId4"/>
              </a:rPr>
              <a:t>Ausführliche Tabelle </a:t>
            </a:r>
            <a:r>
              <a:rPr lang="de-DE" dirty="0">
                <a:hlinkClick r:id="rId4"/>
              </a:rPr>
              <a:t>- Effekte von Antibiotika, </a:t>
            </a:r>
            <a:r>
              <a:rPr lang="de-DE" dirty="0" err="1">
                <a:hlinkClick r:id="rId4"/>
              </a:rPr>
              <a:t>Antiparasitika</a:t>
            </a:r>
            <a:r>
              <a:rPr lang="de-DE" dirty="0">
                <a:hlinkClick r:id="rId4"/>
              </a:rPr>
              <a:t> und Hormonen auf Nichtzielorganismen: https://www.umweltbundesamt.de/TAM-effekte-lang</a:t>
            </a:r>
            <a:endParaRPr lang="de-DE" dirty="0"/>
          </a:p>
          <a:p>
            <a:pPr lvl="1" fontAlgn="auto">
              <a:spcAft>
                <a:spcPts val="0"/>
              </a:spcAft>
              <a:buClr>
                <a:schemeClr val="tx2"/>
              </a:buClr>
              <a:defRPr/>
            </a:pPr>
            <a:endParaRPr lang="de-DE" dirty="0"/>
          </a:p>
          <a:p>
            <a:pPr lvl="1" fontAlgn="auto">
              <a:spcAft>
                <a:spcPts val="0"/>
              </a:spcAft>
              <a:buClr>
                <a:schemeClr val="tx2"/>
              </a:buClr>
              <a:defRPr/>
            </a:pPr>
            <a:r>
              <a:rPr lang="de-DE" sz="1200" dirty="0"/>
              <a:t>Die zitierten Endpunkte aus Literaturstudien und den zitierten Bewertungsberichten sind frei verfügbar und wurden u. a. im Rahmen der Tierarzneimittelzulassung eingereicht sowie bewertet (Stand 2017). </a:t>
            </a:r>
            <a:endParaRPr lang="de-DE" sz="1600" dirty="0">
              <a:ea typeface="+mn-ea"/>
            </a:endParaRPr>
          </a:p>
          <a:p>
            <a:pPr lvl="1" fontAlgn="auto">
              <a:lnSpc>
                <a:spcPct val="100000"/>
              </a:lnSpc>
              <a:spcBef>
                <a:spcPts val="1200"/>
              </a:spcBef>
              <a:spcAft>
                <a:spcPts val="0"/>
              </a:spcAft>
              <a:defRPr/>
            </a:pPr>
            <a:endParaRPr sz="1600" dirty="0"/>
          </a:p>
        </p:txBody>
      </p:sp>
      <p:pic>
        <p:nvPicPr>
          <p:cNvPr id="2" name="Grafik 1" descr="Tabelle mit den drei Spalten: Nichtzielorganismen, Effekte im Laborversuch und Wirk-stoffe. Für die Nichtzielorganismen Wasserflöhe, Zuckmücken, Fische, Regenwürmer, Dungorganismen, Bodenorganismen, Wasserpflanzen, Nutzpflanzen, Cyanobakterien und Grünalgen wird überblicksartig in Stufen angegeben, bei welchen Wirkstoffen toxi-sche Wirkungen, Veränderungen der Artenzusammensetzung und Wachstumshem-mungen beobachtet wurden." title="Effekte von Arzneimitteln auf Nichtzielorganismen"/>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36096" y="1469802"/>
            <a:ext cx="3456068" cy="4337316"/>
          </a:xfrm>
          <a:prstGeom prst="rect">
            <a:avLst/>
          </a:prstGeom>
          <a:ln w="3175">
            <a:solidFill>
              <a:schemeClr val="bg1">
                <a:lumMod val="65000"/>
              </a:schemeClr>
            </a:solidFill>
          </a:ln>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15</a:t>
            </a:fld>
            <a:endParaRPr lang="de-DE">
              <a:solidFill>
                <a:schemeClr val="bg1"/>
              </a:solidFill>
            </a:endParaRPr>
          </a:p>
        </p:txBody>
      </p:sp>
    </p:spTree>
    <p:extLst>
      <p:ext uri="{BB962C8B-B14F-4D97-AF65-F5344CB8AC3E}">
        <p14:creationId xmlns:p14="http://schemas.microsoft.com/office/powerpoint/2010/main" val="1644929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ABB00"/>
                </a:solidFill>
                <a:latin typeface="+mj-lt"/>
                <a:cs typeface="Arial" panose="020B0604020202020204" pitchFamily="34" charset="0"/>
              </a:rPr>
              <a:t>Fazit – Einsatz, Eintragspfade und Auswirkungen von Tierarzneimitteln in der Umwelt</a:t>
            </a:r>
            <a:endParaRPr lang="de-DE" dirty="0">
              <a:latin typeface="+mj-lt"/>
              <a:cs typeface="Arial" panose="020B0604020202020204" pitchFamily="34" charset="0"/>
            </a:endParaRPr>
          </a:p>
        </p:txBody>
      </p:sp>
      <p:sp>
        <p:nvSpPr>
          <p:cNvPr id="10" name="Inhaltsplatzhalter 8"/>
          <p:cNvSpPr>
            <a:spLocks noGrp="1"/>
          </p:cNvSpPr>
          <p:nvPr>
            <p:ph idx="1"/>
          </p:nvPr>
        </p:nvSpPr>
        <p:spPr>
          <a:xfrm>
            <a:off x="414337" y="1493838"/>
            <a:ext cx="8207375" cy="4868862"/>
          </a:xfrm>
        </p:spPr>
        <p:txBody>
          <a:bodyPr>
            <a:normAutofit lnSpcReduction="10000"/>
          </a:bodyPr>
          <a:lstStyle/>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Viele verschiedene Tierarzneimittelwirkstoffe gelangen in die Umwelt und verhalten sich dort je nach Substanz und Standorteigenschaften unterschiedlich</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Studien belegen die negativen Effekte von Arzneimittelwirkstoffen auf Umweltorganismen </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Dazu zählen toxische Wirkungen, Wachstumshemmungen oder Verschiebungen der Artenzusammensetzung</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Antibiotika, Antiparasitika und hormonell wirkende Stoffe sind besonders umweltrelevant</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Da es sich überwiegend um Laborstudien handelt, beziehen sich die Reaktionen auf einzelne Wirkstoffe und ausgewählte Organismen</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Ergebnisse der Studien können nur Hinweise auf Wirkungen in der realen Umwelt liefern</a:t>
            </a:r>
          </a:p>
        </p:txBody>
      </p:sp>
      <p:sp>
        <p:nvSpPr>
          <p:cNvPr id="9"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fontAlgn="base">
              <a:spcBef>
                <a:spcPct val="0"/>
              </a:spcBef>
              <a:spcAft>
                <a:spcPct val="0"/>
              </a:spcAft>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16</a:t>
            </a:fld>
            <a:endParaRPr lang="de-DE" dirty="0">
              <a:latin typeface="+mn-lt"/>
            </a:endParaRPr>
          </a:p>
        </p:txBody>
      </p:sp>
    </p:spTree>
    <p:extLst>
      <p:ext uri="{BB962C8B-B14F-4D97-AF65-F5344CB8AC3E}">
        <p14:creationId xmlns:p14="http://schemas.microsoft.com/office/powerpoint/2010/main" val="3454498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2</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Handeln nach dem </a:t>
            </a:r>
            <a:r>
              <a:rPr lang="de-DE" sz="1500" b="1" dirty="0" err="1">
                <a:latin typeface="Arial" panose="020B0604020202020204" pitchFamily="34" charset="0"/>
                <a:cs typeface="Arial" panose="020B0604020202020204" pitchFamily="34" charset="0"/>
              </a:rPr>
              <a:t>One</a:t>
            </a:r>
            <a:r>
              <a:rPr lang="de-DE" sz="1500" b="1" dirty="0">
                <a:latin typeface="Arial" panose="020B0604020202020204" pitchFamily="34" charset="0"/>
                <a:cs typeface="Arial" panose="020B0604020202020204" pitchFamily="34" charset="0"/>
              </a:rPr>
              <a:t> </a:t>
            </a:r>
            <a:r>
              <a:rPr lang="de-DE" sz="1500" b="1" dirty="0" err="1">
                <a:latin typeface="Arial" panose="020B0604020202020204" pitchFamily="34" charset="0"/>
                <a:cs typeface="Arial" panose="020B0604020202020204" pitchFamily="34" charset="0"/>
              </a:rPr>
              <a:t>Health</a:t>
            </a:r>
            <a:r>
              <a:rPr lang="de-DE" sz="1500" b="1" dirty="0">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Verantwortung und Zielkonflikte</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17</a:t>
            </a:fld>
            <a:endParaRPr lang="de-DE">
              <a:solidFill>
                <a:schemeClr val="bg1"/>
              </a:solidFill>
            </a:endParaRPr>
          </a:p>
        </p:txBody>
      </p:sp>
    </p:spTree>
    <p:extLst>
      <p:ext uri="{BB962C8B-B14F-4D97-AF65-F5344CB8AC3E}">
        <p14:creationId xmlns:p14="http://schemas.microsoft.com/office/powerpoint/2010/main" val="4084947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Risikominimierung durch Vorsorgeprinzip</a:t>
            </a:r>
          </a:p>
        </p:txBody>
      </p:sp>
      <p:sp>
        <p:nvSpPr>
          <p:cNvPr id="9" name="Inhaltsplatzhalter 8"/>
          <p:cNvSpPr>
            <a:spLocks noGrp="1"/>
          </p:cNvSpPr>
          <p:nvPr>
            <p:ph idx="1"/>
          </p:nvPr>
        </p:nvSpPr>
        <p:spPr>
          <a:xfrm>
            <a:off x="414338" y="1493838"/>
            <a:ext cx="7614046" cy="4868862"/>
          </a:xfrm>
        </p:spPr>
        <p:txBody>
          <a:bodyPr>
            <a:normAutofit/>
          </a:bodyPr>
          <a:lstStyle/>
          <a:p>
            <a:pPr lvl="1" fontAlgn="auto">
              <a:lnSpc>
                <a:spcPct val="110000"/>
              </a:lnSpc>
              <a:spcAft>
                <a:spcPts val="0"/>
              </a:spcAft>
              <a:tabLst>
                <a:tab pos="1524000" algn="l"/>
              </a:tabLst>
              <a:defRPr/>
            </a:pPr>
            <a:r>
              <a:rPr lang="de-DE" b="1" dirty="0">
                <a:ea typeface="+mn-ea"/>
              </a:rPr>
              <a:t>Warum „Prinzip der Risikominimierung durch Vorsorgeprinzip“ anwenden?  </a:t>
            </a:r>
            <a:br>
              <a:rPr lang="de-DE" b="1" dirty="0">
                <a:ea typeface="+mn-ea"/>
              </a:rPr>
            </a:br>
            <a:endParaRPr lang="de-DE" b="1" dirty="0">
              <a:ea typeface="+mn-ea"/>
            </a:endParaRP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Problematik von Tierarzneimitteln in der Umwelt auf Basis des Vorsorgeprinzips angehen</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Wenn frühzeitig aufgrund erster Anzeichen eines möglicherweise wachsenden Problems sensibilisiert wird, können gemeinsam mit allen Akteure Lösungen diskutiert werden</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Beispiel für aktuelle Wissenslücken: Wirkungen von Tierarzneimitteln auf Nicht-Zielorganismen </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Beispiel für fehlende Vorsorge in der Vergangenheit: </a:t>
            </a:r>
            <a:r>
              <a:rPr lang="en-US" dirty="0" err="1">
                <a:ea typeface="+mn-ea"/>
              </a:rPr>
              <a:t>Dichlordiphenyltrichlorethan</a:t>
            </a:r>
            <a:r>
              <a:rPr lang="en-US" dirty="0">
                <a:ea typeface="+mn-ea"/>
              </a:rPr>
              <a:t> (</a:t>
            </a:r>
            <a:r>
              <a:rPr lang="de-DE" dirty="0">
                <a:ea typeface="+mn-ea"/>
              </a:rPr>
              <a:t>DDT), </a:t>
            </a:r>
            <a:r>
              <a:rPr lang="de-DE" dirty="0" err="1">
                <a:ea typeface="+mn-ea"/>
              </a:rPr>
              <a:t>Neonikotinoide</a:t>
            </a:r>
            <a:endParaRPr lang="de-DE" dirty="0">
              <a:ea typeface="+mn-ea"/>
            </a:endParaRPr>
          </a:p>
          <a:p>
            <a:pPr lvl="1" fontAlgn="auto">
              <a:spcBef>
                <a:spcPts val="1200"/>
              </a:spcBef>
              <a:spcAft>
                <a:spcPts val="0"/>
              </a:spcAft>
              <a:tabLst>
                <a:tab pos="1524000" algn="l"/>
              </a:tabLst>
              <a:defRPr/>
            </a:pPr>
            <a:endParaRPr lang="de-DE" sz="1600" dirty="0">
              <a:ea typeface="+mn-ea"/>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40BE7CB-517F-4ADD-B46F-E1925002F92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18</a:t>
            </a:fld>
            <a:endParaRPr lang="de-DE">
              <a:solidFill>
                <a:schemeClr val="bg1"/>
              </a:solidFill>
            </a:endParaRPr>
          </a:p>
        </p:txBody>
      </p:sp>
    </p:spTree>
    <p:extLst>
      <p:ext uri="{BB962C8B-B14F-4D97-AF65-F5344CB8AC3E}">
        <p14:creationId xmlns:p14="http://schemas.microsoft.com/office/powerpoint/2010/main" val="2630984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Behandlung aus Tierschutzgründen</a:t>
            </a:r>
          </a:p>
        </p:txBody>
      </p:sp>
      <p:sp>
        <p:nvSpPr>
          <p:cNvPr id="9" name="Inhaltsplatzhalter 8"/>
          <p:cNvSpPr>
            <a:spLocks noGrp="1"/>
          </p:cNvSpPr>
          <p:nvPr>
            <p:ph idx="1"/>
          </p:nvPr>
        </p:nvSpPr>
        <p:spPr>
          <a:xfrm>
            <a:off x="414338" y="1493838"/>
            <a:ext cx="819011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Jeder Tierarzneimittel-Einsatz sollte kritisch hinterfragt werden</a:t>
            </a:r>
          </a:p>
          <a:p>
            <a:pPr marL="324000" lvl="2" fontAlgn="auto">
              <a:lnSpc>
                <a:spcPct val="110000"/>
              </a:lnSpc>
              <a:spcAft>
                <a:spcPts val="0"/>
              </a:spcAft>
              <a:buFont typeface="Symbol" panose="05050102010706020507" pitchFamily="18" charset="2"/>
              <a:buChar char="-"/>
              <a:defRPr/>
            </a:pPr>
            <a:r>
              <a:rPr lang="de-DE" dirty="0">
                <a:ea typeface="+mn-ea"/>
              </a:rPr>
              <a:t>Berücksichtigung von Tierschutzkriterien, Behandlungsdauer, Genesungschancen, Alternativen (Homöopathie, Nottötung)</a:t>
            </a:r>
          </a:p>
          <a:p>
            <a:pPr marL="324000" lvl="2" fontAlgn="auto">
              <a:lnSpc>
                <a:spcPct val="110000"/>
              </a:lnSpc>
              <a:spcAft>
                <a:spcPts val="0"/>
              </a:spcAft>
              <a:buFont typeface="Symbol" panose="05050102010706020507" pitchFamily="18" charset="2"/>
              <a:buChar char="-"/>
              <a:defRPr/>
            </a:pPr>
            <a:r>
              <a:rPr lang="de-DE" dirty="0">
                <a:ea typeface="+mn-ea"/>
              </a:rPr>
              <a:t>Kommunikation mit Landwirt oder Landwirtin</a:t>
            </a:r>
          </a:p>
          <a:p>
            <a:pPr marL="447750" lvl="2" indent="-285750" fontAlgn="auto">
              <a:lnSpc>
                <a:spcPct val="110000"/>
              </a:lnSpc>
              <a:spcAft>
                <a:spcPts val="0"/>
              </a:spcAft>
              <a:buFont typeface="Arial" panose="020B0604020202020204" pitchFamily="34" charset="0"/>
              <a:buChar char="•"/>
              <a:defRPr/>
            </a:pP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Komplexe Auswahlkriterien für Tierarzneimittel für lebensmittelliefernde Tiere</a:t>
            </a:r>
          </a:p>
          <a:p>
            <a:pPr marL="324000" lvl="2" fontAlgn="auto">
              <a:lnSpc>
                <a:spcPct val="110000"/>
              </a:lnSpc>
              <a:spcAft>
                <a:spcPts val="0"/>
              </a:spcAft>
              <a:buFont typeface="Symbol" panose="05050102010706020507" pitchFamily="18" charset="2"/>
              <a:buChar char="-"/>
              <a:defRPr/>
            </a:pPr>
            <a:r>
              <a:rPr lang="de-DE" dirty="0">
                <a:ea typeface="+mn-ea"/>
              </a:rPr>
              <a:t>Nebenwirkungen, Anwendersicherheit, Vermeidung von Resistenzbildung,  Lebensmittelsicherheit, Verbraucherschutz</a:t>
            </a:r>
          </a:p>
          <a:p>
            <a:pPr marL="447750" lvl="2" indent="-285750" fontAlgn="auto">
              <a:lnSpc>
                <a:spcPct val="110000"/>
              </a:lnSpc>
              <a:spcAft>
                <a:spcPts val="0"/>
              </a:spcAft>
              <a:buFont typeface="Symbol" panose="05050102010706020507" pitchFamily="18" charset="2"/>
              <a:buChar char="-"/>
              <a:defRPr/>
            </a:pPr>
            <a:endParaRPr lang="de-DE" dirty="0">
              <a:ea typeface="+mn-ea"/>
            </a:endParaRPr>
          </a:p>
          <a:p>
            <a:pPr marL="3456000" lvl="2" indent="0" fontAlgn="auto">
              <a:lnSpc>
                <a:spcPct val="110000"/>
              </a:lnSpc>
              <a:spcAft>
                <a:spcPts val="0"/>
              </a:spcAft>
              <a:buNone/>
              <a:defRPr/>
            </a:pPr>
            <a:r>
              <a:rPr lang="de-DE" b="1" dirty="0">
                <a:ea typeface="+mn-ea"/>
              </a:rPr>
              <a:t>Beispiel für sehr kritischen ökonomischen Anreiz:</a:t>
            </a:r>
            <a:r>
              <a:rPr lang="de-DE" dirty="0">
                <a:ea typeface="+mn-ea"/>
              </a:rPr>
              <a:t> Trockensteller mit Antibiotika sind durchschnittlich günstiger als Trockensteller ohne Zusatz von Tierarzneimitteln </a:t>
            </a:r>
            <a:endParaRPr dirty="0">
              <a:ea typeface="+mn-ea"/>
            </a:endParaRPr>
          </a:p>
          <a:p>
            <a:pPr marL="285750" lvl="1" indent="-285750" fontAlgn="auto">
              <a:spcAft>
                <a:spcPts val="0"/>
              </a:spcAft>
              <a:buFont typeface="Arial" panose="020B0604020202020204" pitchFamily="34" charset="0"/>
              <a:buChar char="•"/>
              <a:defRPr/>
            </a:pPr>
            <a:endParaRPr lang="de-DE" sz="1600" dirty="0">
              <a:ea typeface="+mn-ea"/>
            </a:endParaRPr>
          </a:p>
          <a:p>
            <a:pPr lvl="1" fontAlgn="auto">
              <a:spcAft>
                <a:spcPts val="0"/>
              </a:spcAft>
              <a:defRPr/>
            </a:pPr>
            <a:endParaRPr lang="de-DE" sz="1600" dirty="0">
              <a:ea typeface="+mn-ea"/>
            </a:endParaRPr>
          </a:p>
          <a:p>
            <a:pPr lvl="1" fontAlgn="auto">
              <a:spcAft>
                <a:spcPts val="0"/>
              </a:spcAft>
              <a:defRPr/>
            </a:pP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pic>
        <p:nvPicPr>
          <p:cNvPr id="2" name="Grafik 1" descr="Foto: Hände in Gummihandschuhen an Kuheuter bei Applikation mittels Einwegspritze." title="Kuheuter mit Applikation">
            <a:extLst>
              <a:ext uri="{FF2B5EF4-FFF2-40B4-BE49-F238E27FC236}">
                <a16:creationId xmlns:a16="http://schemas.microsoft.com/office/drawing/2014/main" id="{AAFE28DD-09E5-43DB-876D-D3DD64D25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92" y="3829862"/>
            <a:ext cx="3017912" cy="2263434"/>
          </a:xfrm>
          <a:prstGeom prst="rect">
            <a:avLst/>
          </a:prstGeom>
        </p:spPr>
      </p:pic>
      <p:sp>
        <p:nvSpPr>
          <p:cNvPr id="10" name="Textfeld 9"/>
          <p:cNvSpPr txBox="1"/>
          <p:nvPr/>
        </p:nvSpPr>
        <p:spPr>
          <a:xfrm>
            <a:off x="3923928" y="5911388"/>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4E162524-6FDB-4EAD-B6F6-18BA38897E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19</a:t>
            </a:fld>
            <a:endParaRPr lang="de-DE">
              <a:solidFill>
                <a:schemeClr val="bg1"/>
              </a:solidFill>
            </a:endParaRPr>
          </a:p>
        </p:txBody>
      </p:sp>
    </p:spTree>
    <p:extLst>
      <p:ext uri="{BB962C8B-B14F-4D97-AF65-F5344CB8AC3E}">
        <p14:creationId xmlns:p14="http://schemas.microsoft.com/office/powerpoint/2010/main" val="1232679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el 1"/>
          <p:cNvSpPr>
            <a:spLocks noGrp="1"/>
          </p:cNvSpPr>
          <p:nvPr>
            <p:ph type="title"/>
          </p:nvPr>
        </p:nvSpPr>
        <p:spPr>
          <a:xfrm>
            <a:off x="414338" y="469900"/>
            <a:ext cx="8229600" cy="612775"/>
          </a:xfrm>
        </p:spPr>
        <p:txBody>
          <a:bodyPr/>
          <a:lstStyle/>
          <a:p>
            <a:r>
              <a:rPr lang="de-DE" dirty="0">
                <a:solidFill>
                  <a:srgbClr val="FABB00"/>
                </a:solidFill>
                <a:latin typeface="+mj-lt"/>
                <a:cs typeface="Arial" panose="020B0604020202020204" pitchFamily="34" charset="0"/>
              </a:rPr>
              <a:t>Gliederung</a:t>
            </a:r>
          </a:p>
        </p:txBody>
      </p:sp>
      <p:sp>
        <p:nvSpPr>
          <p:cNvPr id="10" name="Inhaltsplatzhalter 2"/>
          <p:cNvSpPr txBox="1">
            <a:spLocks/>
          </p:cNvSpPr>
          <p:nvPr/>
        </p:nvSpPr>
        <p:spPr>
          <a:xfrm>
            <a:off x="414338" y="1493838"/>
            <a:ext cx="8229600" cy="4525962"/>
          </a:xfrm>
          <a:prstGeom prst="rect">
            <a:avLst/>
          </a:prstGeom>
        </p:spPr>
        <p:txBody>
          <a:bodyPr vert="horz" lIns="0" tIns="0" rIns="0" bIns="0" rtlCol="0">
            <a:normAutofit/>
          </a:bodyPr>
          <a:lstStyle>
            <a:lvl1pPr marL="216000" indent="-216000" algn="l" rtl="0" eaLnBrk="1" fontAlgn="base" hangingPunct="1">
              <a:lnSpc>
                <a:spcPct val="120000"/>
              </a:lnSpc>
              <a:spcBef>
                <a:spcPts val="0"/>
              </a:spcBef>
              <a:spcAft>
                <a:spcPct val="0"/>
              </a:spcAft>
              <a:buFont typeface="+mj-lt"/>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576000" indent="-360000" algn="l" rtl="0" eaLnBrk="1" fontAlgn="base" hangingPunct="1">
              <a:lnSpc>
                <a:spcPct val="120000"/>
              </a:lnSpc>
              <a:spcBef>
                <a:spcPts val="0"/>
              </a:spcBef>
              <a:spcAft>
                <a:spcPct val="0"/>
              </a:spcAft>
              <a:buFont typeface="Meta Offc" pitchFamily="34" charset="0"/>
              <a:buNone/>
              <a:defRPr lang="de-DE" sz="1500" kern="1200">
                <a:solidFill>
                  <a:schemeClr val="tx1"/>
                </a:solidFill>
                <a:latin typeface="Arial"/>
                <a:ea typeface="ＭＳ Ｐゴシック" charset="0"/>
                <a:cs typeface="Arial"/>
              </a:defRPr>
            </a:lvl3pPr>
            <a:lvl4pPr marL="576000" indent="-360000" algn="l" rtl="0" eaLnBrk="1" fontAlgn="base" hangingPunct="1">
              <a:lnSpc>
                <a:spcPct val="120000"/>
              </a:lnSpc>
              <a:spcBef>
                <a:spcPts val="0"/>
              </a:spcBef>
              <a:spcAft>
                <a:spcPct val="0"/>
              </a:spcAft>
              <a:buFont typeface="Symbol" pitchFamily="18" charset="2"/>
              <a:buNone/>
              <a:defRPr lang="de-DE" sz="1500" kern="1200" dirty="0" smtClean="0">
                <a:solidFill>
                  <a:schemeClr val="tx1"/>
                </a:solidFill>
                <a:latin typeface="Arial"/>
                <a:ea typeface="+mn-ea"/>
                <a:cs typeface="Arial"/>
              </a:defRPr>
            </a:lvl4pPr>
            <a:lvl5pPr marL="576000" indent="-360000" algn="l" rtl="0" eaLnBrk="1" fontAlgn="base" hangingPunct="1">
              <a:lnSpc>
                <a:spcPct val="120000"/>
              </a:lnSpc>
              <a:spcBef>
                <a:spcPts val="0"/>
              </a:spcBef>
              <a:spcAft>
                <a:spcPct val="0"/>
              </a:spcAft>
              <a:buFont typeface="+mj-lt"/>
              <a:buNone/>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lnSpc>
                <a:spcPct val="110000"/>
              </a:lnSpc>
              <a:spcAft>
                <a:spcPts val="0"/>
              </a:spcAft>
              <a:defRPr/>
            </a:pPr>
            <a:r>
              <a:rPr lang="de-DE" dirty="0">
                <a:ea typeface="+mn-ea"/>
                <a:cs typeface="+mn-cs"/>
              </a:rPr>
              <a:t>Relevanz des Themas und Lernziele</a:t>
            </a:r>
          </a:p>
          <a:p>
            <a:pPr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ea typeface="+mn-ea"/>
                <a:cs typeface="+mn-cs"/>
              </a:rPr>
              <a:t>Einsatz und Auswirkungen von Tierarzneimitteln auf die Umwelt</a:t>
            </a:r>
          </a:p>
          <a:p>
            <a:pPr fontAlgn="auto">
              <a:lnSpc>
                <a:spcPct val="110000"/>
              </a:lnSpc>
              <a:spcAft>
                <a:spcPts val="0"/>
              </a:spcAft>
              <a:defRPr/>
            </a:pPr>
            <a:endParaRPr lang="de-DE" dirty="0"/>
          </a:p>
          <a:p>
            <a:pPr fontAlgn="auto">
              <a:lnSpc>
                <a:spcPct val="110000"/>
              </a:lnSpc>
              <a:spcAft>
                <a:spcPts val="0"/>
              </a:spcAft>
              <a:defRPr/>
            </a:pPr>
            <a:r>
              <a:rPr lang="de-DE" dirty="0"/>
              <a:t>Verantwortung und Zielkonflikte</a:t>
            </a:r>
          </a:p>
          <a:p>
            <a:pPr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t>Was können Tierärztinnen und Tierärzte tun?</a:t>
            </a:r>
          </a:p>
          <a:p>
            <a:pPr lvl="2" fontAlgn="auto">
              <a:lnSpc>
                <a:spcPct val="110000"/>
              </a:lnSpc>
              <a:spcAft>
                <a:spcPts val="0"/>
              </a:spcAft>
              <a:defRPr/>
            </a:pPr>
            <a:r>
              <a:rPr lang="de-DE" dirty="0"/>
              <a:t>Präventives Gesundheitsmanagement</a:t>
            </a:r>
          </a:p>
          <a:p>
            <a:pPr lvl="2" fontAlgn="auto">
              <a:lnSpc>
                <a:spcPct val="110000"/>
              </a:lnSpc>
              <a:spcAft>
                <a:spcPts val="0"/>
              </a:spcAft>
              <a:defRPr/>
            </a:pPr>
            <a:r>
              <a:rPr lang="de-DE" dirty="0"/>
              <a:t>Umweltaspekte beim täglichen Handeln berücksichtigen</a:t>
            </a:r>
          </a:p>
          <a:p>
            <a:pPr lvl="2" fontAlgn="auto">
              <a:lnSpc>
                <a:spcPct val="110000"/>
              </a:lnSpc>
              <a:spcAft>
                <a:spcPts val="0"/>
              </a:spcAft>
              <a:defRPr/>
            </a:pPr>
            <a:r>
              <a:rPr lang="de-DE" dirty="0" err="1"/>
              <a:t>One</a:t>
            </a:r>
            <a:r>
              <a:rPr lang="de-DE" dirty="0"/>
              <a:t> </a:t>
            </a:r>
            <a:r>
              <a:rPr lang="de-DE" dirty="0" err="1"/>
              <a:t>Health</a:t>
            </a:r>
            <a:r>
              <a:rPr lang="de-DE" dirty="0"/>
              <a:t> und Kommunikation</a:t>
            </a:r>
          </a:p>
          <a:p>
            <a:pPr lvl="2"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t>Fazit</a:t>
            </a:r>
            <a:endParaRPr lang="de-DE" dirty="0">
              <a:ea typeface="+mn-ea"/>
            </a:endParaRPr>
          </a:p>
        </p:txBody>
      </p:sp>
      <p:sp>
        <p:nvSpPr>
          <p:cNvPr id="5126" name="Textplatzhalter 3"/>
          <p:cNvSpPr>
            <a:spLocks noGrp="1"/>
          </p:cNvSpPr>
          <p:nvPr>
            <p:ph type="body" sz="quarter" idx="13"/>
          </p:nvPr>
        </p:nvSpPr>
        <p:spPr bwMode="auto">
          <a:xfrm>
            <a:off x="414338" y="301625"/>
            <a:ext cx="8207375" cy="287338"/>
          </a:xfrm>
        </p:spPr>
        <p:txBody>
          <a:bodyPr wrap="square" numCol="1" anchor="t" anchorCtr="0" compatLnSpc="1">
            <a:prstTxWarp prst="textNoShape">
              <a:avLst/>
            </a:prstTxWarp>
            <a:normAutofit/>
          </a:bodyPr>
          <a:lstStyle/>
          <a:p>
            <a:r>
              <a:rPr lang="de-DE" dirty="0">
                <a:latin typeface="Calibri" charset="0"/>
              </a:rPr>
              <a:t>Umweltaspekte von Tierarzneimitteln in der tiermedizinischen Praxis</a:t>
            </a:r>
            <a:endParaRPr dirty="0">
              <a:latin typeface="Calibri" charset="0"/>
            </a:endParaRPr>
          </a:p>
        </p:txBody>
      </p:sp>
      <p:sp>
        <p:nvSpPr>
          <p:cNvPr id="5123" name="Datumsplatzhalter 6"/>
          <p:cNvSpPr>
            <a:spLocks noGrp="1"/>
          </p:cNvSpPr>
          <p:nvPr>
            <p:ph type="dt"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E8078B7-CDEE-468B-8965-D846D62AAC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5124" name="Fußzeilenplatzhalter 5"/>
          <p:cNvSpPr>
            <a:spLocks noGrp="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5125" name="Foliennummernplatzhalter 4"/>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C63257E-6B51-8441-A4C3-0FAAE14A0A6C}" type="slidenum">
              <a:rPr lang="de-DE">
                <a:solidFill>
                  <a:schemeClr val="bg1"/>
                </a:solidFill>
              </a:rPr>
              <a:pPr fontAlgn="base">
                <a:spcBef>
                  <a:spcPct val="0"/>
                </a:spcBef>
                <a:spcAft>
                  <a:spcPct val="0"/>
                </a:spcAft>
              </a:pPr>
              <a:t>2</a:t>
            </a:fld>
            <a:endParaRPr lang="de-DE">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Beispiele für nachrangige Berücksichtigung von Umweltrisiken</a:t>
            </a:r>
          </a:p>
        </p:txBody>
      </p:sp>
      <p:sp>
        <p:nvSpPr>
          <p:cNvPr id="9" name="Inhaltsplatzhalter 8"/>
          <p:cNvSpPr>
            <a:spLocks noGrp="1"/>
          </p:cNvSpPr>
          <p:nvPr>
            <p:ph idx="1"/>
          </p:nvPr>
        </p:nvSpPr>
        <p:spPr>
          <a:xfrm>
            <a:off x="414337" y="1493838"/>
            <a:ext cx="8034509" cy="4868862"/>
          </a:xfrm>
        </p:spPr>
        <p:txBody>
          <a:bodyPr>
            <a:normAutofit/>
          </a:bodyPr>
          <a:lstStyle/>
          <a:p>
            <a:pPr marL="162000" indent="-162000">
              <a:lnSpc>
                <a:spcPct val="110000"/>
              </a:lnSpc>
              <a:buFont typeface="Arial" panose="020B0604020202020204" pitchFamily="34" charset="0"/>
              <a:buChar char="•"/>
            </a:pPr>
            <a:r>
              <a:rPr lang="de-DE" b="0" dirty="0"/>
              <a:t>Erkrankungen, bei denen das Tier leidet</a:t>
            </a:r>
          </a:p>
          <a:p>
            <a:pPr marL="324000" lvl="2">
              <a:lnSpc>
                <a:spcPct val="110000"/>
              </a:lnSpc>
              <a:buFont typeface="Symbol" panose="05050102010706020507" pitchFamily="18" charset="2"/>
              <a:buChar char="-"/>
            </a:pPr>
            <a:r>
              <a:rPr lang="de-DE" dirty="0"/>
              <a:t>Nicht-Behandeln ist gesetzeswidrig</a:t>
            </a:r>
          </a:p>
          <a:p>
            <a:pPr marL="324000" lvl="2">
              <a:lnSpc>
                <a:spcPct val="110000"/>
              </a:lnSpc>
              <a:buFont typeface="Symbol" panose="05050102010706020507" pitchFamily="18" charset="2"/>
              <a:buChar char="-"/>
            </a:pPr>
            <a:r>
              <a:rPr lang="de-DE" dirty="0"/>
              <a:t>Alternative: Bei wenig Aussicht auf Besserung eventuell fachgerechte Nottötung in Erwägung ziehen</a:t>
            </a:r>
            <a:endParaRPr lang="de-DE" b="1" dirty="0"/>
          </a:p>
          <a:p>
            <a:pPr marL="447750" lvl="2" indent="-285750">
              <a:lnSpc>
                <a:spcPct val="110000"/>
              </a:lnSpc>
              <a:buFont typeface="Arial" panose="020B0604020202020204" pitchFamily="34" charset="0"/>
              <a:buChar char="•"/>
            </a:pPr>
            <a:endParaRPr lang="de-DE" b="1" dirty="0"/>
          </a:p>
          <a:p>
            <a:pPr lvl="2">
              <a:lnSpc>
                <a:spcPct val="110000"/>
              </a:lnSpc>
              <a:buFont typeface="Arial" panose="020B0604020202020204" pitchFamily="34" charset="0"/>
              <a:buChar char="•"/>
            </a:pPr>
            <a:r>
              <a:rPr lang="de-DE" dirty="0"/>
              <a:t>Schmerzhafte Eingriffe am Tier, z.B. Ferkelkastration </a:t>
            </a:r>
            <a:r>
              <a:rPr lang="de-DE" dirty="0">
                <a:sym typeface="Wingdings" panose="05000000000000000000" pitchFamily="2" charset="2"/>
              </a:rPr>
              <a:t> Einsatz von Tierarzneimitteln (Betäubungsmittel, NSAID) aus Tierschutzgründen geboten</a:t>
            </a:r>
            <a:endParaRPr lang="de-DE" dirty="0"/>
          </a:p>
          <a:p>
            <a:pPr lvl="1" fontAlgn="auto">
              <a:spcAft>
                <a:spcPts val="0"/>
              </a:spcAft>
              <a:defRPr/>
            </a:pPr>
            <a:endParaRPr dirty="0"/>
          </a:p>
        </p:txBody>
      </p:sp>
      <p:pic>
        <p:nvPicPr>
          <p:cNvPr id="2" name="Grafik 1" descr="Foto: Hände in Gummihandschuhen halten Skalpell an Hoden eines Ferkels." title="Ferkelkastratio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4360" y="3645024"/>
            <a:ext cx="3225552" cy="2738359"/>
          </a:xfrm>
          <a:prstGeom prst="rect">
            <a:avLst/>
          </a:prstGeom>
        </p:spPr>
      </p:pic>
      <p:sp>
        <p:nvSpPr>
          <p:cNvPr id="10" name="Textfeld 9"/>
          <p:cNvSpPr txBox="1"/>
          <p:nvPr/>
        </p:nvSpPr>
        <p:spPr>
          <a:xfrm>
            <a:off x="3923928" y="6199420"/>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20</a:t>
            </a:fld>
            <a:endParaRPr lang="de-DE">
              <a:solidFill>
                <a:schemeClr val="bg1"/>
              </a:solidFill>
            </a:endParaRPr>
          </a:p>
        </p:txBody>
      </p:sp>
    </p:spTree>
    <p:extLst>
      <p:ext uri="{BB962C8B-B14F-4D97-AF65-F5344CB8AC3E}">
        <p14:creationId xmlns:p14="http://schemas.microsoft.com/office/powerpoint/2010/main" val="274969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Balance halten zwischen Tierwohl, Umweltschutz und Ökonomie</a:t>
            </a:r>
          </a:p>
        </p:txBody>
      </p:sp>
      <p:sp>
        <p:nvSpPr>
          <p:cNvPr id="2" name="Textfeld 1"/>
          <p:cNvSpPr txBox="1"/>
          <p:nvPr/>
        </p:nvSpPr>
        <p:spPr>
          <a:xfrm>
            <a:off x="390142" y="1335111"/>
            <a:ext cx="7726745" cy="854080"/>
          </a:xfrm>
          <a:prstGeom prst="rect">
            <a:avLst/>
          </a:prstGeom>
          <a:noFill/>
        </p:spPr>
        <p:txBody>
          <a:bodyPr wrap="square" rtlCol="0">
            <a:spAutoFit/>
          </a:bodyPr>
          <a:lstStyle/>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Tierärztinnen und Tierärzte haben eine große Verantwortung und müssen täglich eine Vielzahl von Kriterien in ihren Entscheidungen berücksichtigen</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Es handelt sich meistens um Kompromisse</a:t>
            </a:r>
          </a:p>
        </p:txBody>
      </p:sp>
      <p:grpSp>
        <p:nvGrpSpPr>
          <p:cNvPr id="3" name="Gruppieren 2" descr="Die Darstellung zeigt eine Waage in Balance. Auf einer Seite liegt ein Kreis, der die Worte &quot;Tierschutz, Tierwohl, Verbraucherschutz, Naturschutz und Umweltschutz&quot; enthält. Auf der anderen Seite liegt ein Kreis, der der die Worte &quot;Ökonomie und Arbeitsschutz&quot; enthält.&#10;" title="Balance halten zwischen Tierwohl, Umweltschutz und Ökonomie"/>
          <p:cNvGrpSpPr/>
          <p:nvPr/>
        </p:nvGrpSpPr>
        <p:grpSpPr>
          <a:xfrm>
            <a:off x="395536" y="2564904"/>
            <a:ext cx="8280920" cy="3744416"/>
            <a:chOff x="395536" y="2564904"/>
            <a:chExt cx="8280920" cy="3744416"/>
          </a:xfrm>
        </p:grpSpPr>
        <p:sp>
          <p:nvSpPr>
            <p:cNvPr id="5" name="Gleichschenkliges Dreieck 4"/>
            <p:cNvSpPr/>
            <p:nvPr/>
          </p:nvSpPr>
          <p:spPr>
            <a:xfrm>
              <a:off x="3954588" y="5186801"/>
              <a:ext cx="1224136" cy="1122519"/>
            </a:xfrm>
            <a:prstGeom prst="triangle">
              <a:avLst>
                <a:gd name="adj" fmla="val 48302"/>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899592" y="5085184"/>
              <a:ext cx="7337878" cy="7200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Ellipse 17"/>
            <p:cNvSpPr/>
            <p:nvPr/>
          </p:nvSpPr>
          <p:spPr>
            <a:xfrm>
              <a:off x="467544" y="2564904"/>
              <a:ext cx="2520000" cy="252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mj-lt"/>
              </a:endParaRPr>
            </a:p>
          </p:txBody>
        </p:sp>
        <p:sp>
          <p:nvSpPr>
            <p:cNvPr id="12" name="Textfeld 11"/>
            <p:cNvSpPr txBox="1"/>
            <p:nvPr/>
          </p:nvSpPr>
          <p:spPr>
            <a:xfrm>
              <a:off x="395536" y="2949912"/>
              <a:ext cx="2705481" cy="1631216"/>
            </a:xfrm>
            <a:prstGeom prst="rect">
              <a:avLst/>
            </a:prstGeom>
            <a:noFill/>
          </p:spPr>
          <p:txBody>
            <a:bodyPr wrap="square" rtlCol="0">
              <a:spAutoFit/>
            </a:bodyPr>
            <a:lstStyle/>
            <a:p>
              <a:pPr algn="ctr"/>
              <a:r>
                <a:rPr lang="de-DE" sz="2000" dirty="0"/>
                <a:t>Tierschutz</a:t>
              </a:r>
            </a:p>
            <a:p>
              <a:pPr algn="ctr"/>
              <a:r>
                <a:rPr lang="de-DE" sz="2000" dirty="0" err="1"/>
                <a:t>Tierwohl</a:t>
              </a:r>
              <a:endParaRPr lang="de-DE" sz="2000" dirty="0"/>
            </a:p>
            <a:p>
              <a:pPr algn="ctr"/>
              <a:r>
                <a:rPr lang="de-DE" sz="2000" dirty="0"/>
                <a:t>Verbraucherschutz Naturschutz </a:t>
              </a:r>
            </a:p>
            <a:p>
              <a:pPr algn="ctr"/>
              <a:r>
                <a:rPr lang="de-DE" sz="2000" dirty="0"/>
                <a:t>Umweltschutz</a:t>
              </a:r>
            </a:p>
          </p:txBody>
        </p:sp>
        <p:sp>
          <p:nvSpPr>
            <p:cNvPr id="13" name="Ellipse 12"/>
            <p:cNvSpPr/>
            <p:nvPr/>
          </p:nvSpPr>
          <p:spPr>
            <a:xfrm>
              <a:off x="6156456" y="2565184"/>
              <a:ext cx="2520000" cy="252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mj-lt"/>
              </a:endParaRPr>
            </a:p>
          </p:txBody>
        </p:sp>
        <p:sp>
          <p:nvSpPr>
            <p:cNvPr id="11" name="Textfeld 10"/>
            <p:cNvSpPr txBox="1"/>
            <p:nvPr/>
          </p:nvSpPr>
          <p:spPr>
            <a:xfrm>
              <a:off x="6516216" y="3350969"/>
              <a:ext cx="1772866" cy="707886"/>
            </a:xfrm>
            <a:prstGeom prst="rect">
              <a:avLst/>
            </a:prstGeom>
            <a:noFill/>
          </p:spPr>
          <p:txBody>
            <a:bodyPr wrap="square" rtlCol="0">
              <a:spAutoFit/>
            </a:bodyPr>
            <a:lstStyle/>
            <a:p>
              <a:pPr algn="ctr"/>
              <a:r>
                <a:rPr lang="de-DE" sz="2000" dirty="0"/>
                <a:t>Ökonomie</a:t>
              </a:r>
            </a:p>
            <a:p>
              <a:pPr algn="ctr"/>
              <a:r>
                <a:rPr lang="de-DE" sz="2000" dirty="0"/>
                <a:t>Arbeitsschutz</a:t>
              </a:r>
            </a:p>
          </p:txBody>
        </p:sp>
      </p:gr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cs typeface="Arial" pitchFamily="34"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5E8793B6-0B6E-4F81-B7EC-DB61B2053BAB}"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21</a:t>
            </a:fld>
            <a:endParaRPr lang="de-DE">
              <a:solidFill>
                <a:schemeClr val="bg1"/>
              </a:solidFill>
            </a:endParaRPr>
          </a:p>
        </p:txBody>
      </p:sp>
    </p:spTree>
    <p:extLst>
      <p:ext uri="{BB962C8B-B14F-4D97-AF65-F5344CB8AC3E}">
        <p14:creationId xmlns:p14="http://schemas.microsoft.com/office/powerpoint/2010/main" val="1642563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Fazit – Verantwortung und Zielkonflikt</a:t>
            </a:r>
          </a:p>
        </p:txBody>
      </p:sp>
      <p:sp>
        <p:nvSpPr>
          <p:cNvPr id="10" name="Inhaltsplatzhalter 8">
            <a:extLst>
              <a:ext uri="{FF2B5EF4-FFF2-40B4-BE49-F238E27FC236}">
                <a16:creationId xmlns:a16="http://schemas.microsoft.com/office/drawing/2014/main" id="{F07CCB81-B6D8-45D2-9EC7-DB6E97CE678A}"/>
              </a:ext>
            </a:extLst>
          </p:cNvPr>
          <p:cNvSpPr>
            <a:spLocks noGrp="1"/>
          </p:cNvSpPr>
          <p:nvPr>
            <p:ph idx="1"/>
          </p:nvPr>
        </p:nvSpPr>
        <p:spPr>
          <a:xfrm>
            <a:off x="414337" y="1493838"/>
            <a:ext cx="8034509" cy="4868862"/>
          </a:xfrm>
        </p:spPr>
        <p:txBody>
          <a:bodyPr>
            <a:normAutofit/>
          </a:bodyPr>
          <a:lstStyle/>
          <a:p>
            <a:r>
              <a:rPr lang="de-DE" sz="1800" dirty="0"/>
              <a:t>Umweltrisiken bei Entscheidungen beachten:</a:t>
            </a:r>
          </a:p>
          <a:p>
            <a:endParaRPr lang="de-DE" dirty="0"/>
          </a:p>
          <a:p>
            <a:pPr marL="285750" lvl="1" indent="-285750" fontAlgn="auto">
              <a:spcAft>
                <a:spcPts val="0"/>
              </a:spcAft>
              <a:buClr>
                <a:schemeClr val="tx2"/>
              </a:buClr>
              <a:buFont typeface="Wingdings" panose="05000000000000000000" pitchFamily="2" charset="2"/>
              <a:buChar char="Ø"/>
              <a:defRPr/>
            </a:pPr>
            <a:r>
              <a:rPr lang="de-DE" sz="1800" dirty="0">
                <a:ea typeface="+mn-ea"/>
              </a:rPr>
              <a:t>Viele Risiken noch nicht bekannt, deswegen V</a:t>
            </a:r>
            <a:r>
              <a:rPr lang="en-US" sz="1800" dirty="0" err="1">
                <a:ea typeface="+mn-ea"/>
              </a:rPr>
              <a:t>orsorgeprinzip</a:t>
            </a:r>
            <a:r>
              <a:rPr lang="en-US" sz="1800" dirty="0">
                <a:ea typeface="+mn-ea"/>
              </a:rPr>
              <a:t> </a:t>
            </a:r>
            <a:r>
              <a:rPr lang="en-US" sz="1800" dirty="0" err="1">
                <a:ea typeface="+mn-ea"/>
              </a:rPr>
              <a:t>durch</a:t>
            </a:r>
            <a:r>
              <a:rPr lang="en-US" sz="1800" dirty="0">
                <a:ea typeface="+mn-ea"/>
              </a:rPr>
              <a:t> </a:t>
            </a:r>
            <a:r>
              <a:rPr lang="en-US" sz="1800" dirty="0" err="1">
                <a:ea typeface="+mn-ea"/>
              </a:rPr>
              <a:t>Risikominimierung</a:t>
            </a:r>
            <a:endParaRPr lang="en-US" sz="1800" dirty="0">
              <a:ea typeface="+mn-ea"/>
            </a:endParaRPr>
          </a:p>
          <a:p>
            <a:pPr marL="285750" lvl="1" indent="-285750" fontAlgn="auto">
              <a:spcAft>
                <a:spcPts val="0"/>
              </a:spcAft>
              <a:buClr>
                <a:schemeClr val="tx2"/>
              </a:buClr>
              <a:buFont typeface="Wingdings" panose="05000000000000000000" pitchFamily="2" charset="2"/>
              <a:buChar char="Ø"/>
              <a:defRPr/>
            </a:pPr>
            <a:endParaRPr lang="de-DE" sz="1800" dirty="0">
              <a:ea typeface="+mn-ea"/>
            </a:endParaRPr>
          </a:p>
          <a:p>
            <a:pPr marL="285750" lvl="1" indent="-285750" fontAlgn="auto">
              <a:spcAft>
                <a:spcPts val="0"/>
              </a:spcAft>
              <a:buClr>
                <a:schemeClr val="tx2"/>
              </a:buClr>
              <a:buFont typeface="Wingdings" panose="05000000000000000000" pitchFamily="2" charset="2"/>
              <a:buChar char="Ø"/>
              <a:defRPr/>
            </a:pPr>
            <a:r>
              <a:rPr lang="de-DE" sz="1800" dirty="0">
                <a:ea typeface="+mn-ea"/>
              </a:rPr>
              <a:t>Tierärztinnen/ Tierärzte tragen große Verantwortung und können vieles mit ihren Entscheidungen oder ihrem Handeln bewegen</a:t>
            </a:r>
          </a:p>
          <a:p>
            <a:pPr marL="609750" lvl="3" indent="-285750" fontAlgn="auto">
              <a:spcAft>
                <a:spcPts val="0"/>
              </a:spcAft>
              <a:buClr>
                <a:schemeClr val="tx2"/>
              </a:buClr>
              <a:buFont typeface="Wingdings" panose="05000000000000000000" pitchFamily="2" charset="2"/>
              <a:buChar char="Ø"/>
              <a:defRPr/>
            </a:pPr>
            <a:r>
              <a:rPr lang="de-DE" sz="1800" dirty="0"/>
              <a:t>Mitwirken durch Meldungen von Beobachtungen über Wirkungen auf Nicht-Zielorganismen</a:t>
            </a:r>
          </a:p>
          <a:p>
            <a:pPr marL="609750" lvl="3" indent="-285750" fontAlgn="auto">
              <a:spcAft>
                <a:spcPts val="0"/>
              </a:spcAft>
              <a:buClr>
                <a:schemeClr val="tx2"/>
              </a:buClr>
              <a:buFont typeface="Wingdings" panose="05000000000000000000" pitchFamily="2" charset="2"/>
              <a:buChar char="Ø"/>
              <a:defRPr/>
            </a:pPr>
            <a:r>
              <a:rPr lang="de-DE" sz="1800" dirty="0">
                <a:ea typeface="+mn-ea"/>
              </a:rPr>
              <a:t>Kritische Anreize für alle Beteiligten transparent machen</a:t>
            </a:r>
          </a:p>
          <a:p>
            <a:pPr marL="285750" lvl="1" indent="-285750" fontAlgn="auto">
              <a:spcAft>
                <a:spcPts val="0"/>
              </a:spcAft>
              <a:buClr>
                <a:schemeClr val="tx2"/>
              </a:buClr>
              <a:buFont typeface="Wingdings" panose="05000000000000000000" pitchFamily="2" charset="2"/>
              <a:buChar char="Ø"/>
              <a:defRPr/>
            </a:pPr>
            <a:endParaRPr lang="de-DE" sz="1800" dirty="0">
              <a:ea typeface="+mn-ea"/>
            </a:endParaRPr>
          </a:p>
          <a:p>
            <a:pPr marL="285750" lvl="1" indent="-285750" fontAlgn="auto">
              <a:spcAft>
                <a:spcPts val="0"/>
              </a:spcAft>
              <a:buClr>
                <a:schemeClr val="tx2"/>
              </a:buClr>
              <a:buFont typeface="Wingdings" panose="05000000000000000000" pitchFamily="2" charset="2"/>
              <a:buChar char="Ø"/>
              <a:defRPr/>
            </a:pPr>
            <a:r>
              <a:rPr lang="de-DE" sz="1800" dirty="0">
                <a:ea typeface="+mn-ea"/>
              </a:rPr>
              <a:t>Tierarzneimittel- Minimierung ist nicht kompromisslos durchzusetzen: Die Gleichzeitige Erfüllung von Tierschutz und Tierwohlmaßnahmen ist ebenfalls zur Gesunderhaltung der Tiere wichtig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11"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2" name="Fußzeilenplatzhalter 4"/>
          <p:cNvSpPr>
            <a:spLocks noGrp="1"/>
          </p:cNvSpPr>
          <p:nvPr>
            <p:ph type="ftr" sz="quarter" idx="16"/>
          </p:nvPr>
        </p:nvSpPr>
        <p:spPr bwMode="auto">
          <a:xfrm>
            <a:off x="1403350" y="6597650"/>
            <a:ext cx="5113338"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13" name="Foliennummernplatzhalter 5"/>
          <p:cNvSpPr>
            <a:spLocks noGrp="1"/>
          </p:cNvSpPr>
          <p:nvPr>
            <p:ph type="sldNum" sz="quarter" idx="17"/>
          </p:nvPr>
        </p:nvSpPr>
        <p:spPr bwMode="auto">
          <a:xfrm>
            <a:off x="8116888" y="6597650"/>
            <a:ext cx="557212"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22</a:t>
            </a:fld>
            <a:endParaRPr lang="de-DE">
              <a:solidFill>
                <a:schemeClr val="bg1"/>
              </a:solidFill>
            </a:endParaRPr>
          </a:p>
        </p:txBody>
      </p:sp>
    </p:spTree>
    <p:extLst>
      <p:ext uri="{BB962C8B-B14F-4D97-AF65-F5344CB8AC3E}">
        <p14:creationId xmlns:p14="http://schemas.microsoft.com/office/powerpoint/2010/main" val="1387008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3</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Handeln nach dem </a:t>
            </a:r>
            <a:r>
              <a:rPr lang="de-DE" sz="1500" b="1" dirty="0" err="1">
                <a:latin typeface="Arial" panose="020B0604020202020204" pitchFamily="34" charset="0"/>
                <a:cs typeface="Arial" panose="020B0604020202020204" pitchFamily="34" charset="0"/>
              </a:rPr>
              <a:t>One</a:t>
            </a:r>
            <a:r>
              <a:rPr lang="de-DE" sz="1500" b="1" dirty="0">
                <a:latin typeface="Arial" panose="020B0604020202020204" pitchFamily="34" charset="0"/>
                <a:cs typeface="Arial" panose="020B0604020202020204" pitchFamily="34" charset="0"/>
              </a:rPr>
              <a:t> </a:t>
            </a:r>
            <a:r>
              <a:rPr lang="de-DE" sz="1500" b="1" dirty="0" err="1">
                <a:latin typeface="Arial" panose="020B0604020202020204" pitchFamily="34" charset="0"/>
                <a:cs typeface="Arial" panose="020B0604020202020204" pitchFamily="34" charset="0"/>
              </a:rPr>
              <a:t>Health</a:t>
            </a:r>
            <a:r>
              <a:rPr lang="de-DE" sz="1500" b="1" dirty="0">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Handlungsmöglichkeiten im präventiven Gesundheitsmanagement</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23</a:t>
            </a:fld>
            <a:endParaRPr lang="de-DE">
              <a:solidFill>
                <a:schemeClr val="bg1"/>
              </a:solidFill>
            </a:endParaRPr>
          </a:p>
        </p:txBody>
      </p:sp>
    </p:spTree>
    <p:extLst>
      <p:ext uri="{BB962C8B-B14F-4D97-AF65-F5344CB8AC3E}">
        <p14:creationId xmlns:p14="http://schemas.microsoft.com/office/powerpoint/2010/main" val="3027464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rPr>
              <a:t>Aufgaben in der Praxis – Wandel zu mehr Beratung</a:t>
            </a:r>
            <a:endParaRPr lang="de-DE" dirty="0">
              <a:solidFill>
                <a:srgbClr val="FABB00"/>
              </a:solidFill>
              <a:latin typeface="+mj-lt"/>
              <a:cs typeface="Arial" panose="020B0604020202020204" pitchFamily="34" charset="0"/>
            </a:endParaRPr>
          </a:p>
        </p:txBody>
      </p:sp>
      <p:sp>
        <p:nvSpPr>
          <p:cNvPr id="9" name="Inhaltsplatzhalter 8"/>
          <p:cNvSpPr>
            <a:spLocks noGrp="1"/>
          </p:cNvSpPr>
          <p:nvPr>
            <p:ph idx="1"/>
          </p:nvPr>
        </p:nvSpPr>
        <p:spPr>
          <a:xfrm>
            <a:off x="414338" y="1493838"/>
            <a:ext cx="7542038" cy="4868862"/>
          </a:xfrm>
        </p:spPr>
        <p:txBody>
          <a:bodyPr>
            <a:normAutofit/>
          </a:bodyPr>
          <a:lstStyle/>
          <a:p>
            <a:pPr marL="162000" indent="-162000">
              <a:lnSpc>
                <a:spcPct val="110000"/>
              </a:lnSpc>
              <a:spcAft>
                <a:spcPts val="0"/>
              </a:spcAft>
              <a:buFont typeface="Arial" panose="020B0604020202020204" pitchFamily="34" charset="0"/>
              <a:buChar char="•"/>
            </a:pPr>
            <a:r>
              <a:rPr lang="de-DE" b="0" dirty="0"/>
              <a:t>Tierärztliche Bestandsbetreuung: 					       Neben privaten Dienstleistern oder Landwirtschaftskammern mit Tiergesundheitsdiensten können Tierärztinnen/Tierärzte beraten und Tierhalterinnen/Tierhalter mit ihrer Expertise unterstützen, z.B. bezüglich Fütterung und </a:t>
            </a:r>
            <a:r>
              <a:rPr lang="de-DE" b="0" dirty="0" err="1"/>
              <a:t>Stallbau</a:t>
            </a:r>
            <a:endParaRPr lang="de-DE" b="0" dirty="0"/>
          </a:p>
          <a:p>
            <a:pPr marL="162000" indent="-162000">
              <a:lnSpc>
                <a:spcPct val="110000"/>
              </a:lnSpc>
              <a:spcAft>
                <a:spcPts val="0"/>
              </a:spcAft>
              <a:buFont typeface="Arial" panose="020B0604020202020204" pitchFamily="34" charset="0"/>
              <a:buChar char="•"/>
            </a:pPr>
            <a:r>
              <a:rPr lang="de-DE" b="0" dirty="0"/>
              <a:t>Zukünftige Herausforderungen für Tierärztinnen/Tierärzte, da der Fokus ihrer Ausbildung noch mehr auf Gesundheitsmanagement ausgerichtet werden muss</a:t>
            </a:r>
          </a:p>
          <a:p>
            <a:pPr marL="162000" indent="-162000">
              <a:lnSpc>
                <a:spcPct val="110000"/>
              </a:lnSpc>
              <a:spcAft>
                <a:spcPts val="0"/>
              </a:spcAft>
              <a:buFont typeface="Arial" panose="020B0604020202020204" pitchFamily="34" charset="0"/>
              <a:buChar char="•"/>
            </a:pPr>
            <a:r>
              <a:rPr lang="de-DE" b="0" dirty="0"/>
              <a:t>Außenstehende können am besten einzelbetriebliche Routineabläufe hinterfragen – wichtiges zukünftiges Aufgabengebiet für Tierärzteschaft</a:t>
            </a:r>
          </a:p>
          <a:p>
            <a:pPr marL="162000" indent="-162000">
              <a:lnSpc>
                <a:spcPct val="110000"/>
              </a:lnSpc>
              <a:spcAft>
                <a:spcPts val="0"/>
              </a:spcAft>
              <a:buFont typeface="Arial" panose="020B0604020202020204" pitchFamily="34" charset="0"/>
              <a:buChar char="•"/>
            </a:pPr>
            <a:r>
              <a:rPr lang="de-DE" b="0" dirty="0"/>
              <a:t>Überbetriebliches Gesundheitsmanagement und Benchmarking zwischen Betrieben erfordert die Nutzung neuer Technologien und Wissen zur Interpretation der Daten</a:t>
            </a:r>
          </a:p>
          <a:p>
            <a:pPr marL="162000" indent="-162000">
              <a:lnSpc>
                <a:spcPct val="110000"/>
              </a:lnSpc>
              <a:spcAft>
                <a:spcPts val="0"/>
              </a:spcAft>
              <a:buFont typeface="Arial" panose="020B0604020202020204" pitchFamily="34" charset="0"/>
              <a:buChar char="•"/>
            </a:pPr>
            <a:r>
              <a:rPr lang="de-DE" b="0" dirty="0"/>
              <a:t>Beratung und Monitoring können zur frühzeitigen Erkennung von unspezifischen Krankheitssymptomen im Tierbestand beitragen </a:t>
            </a:r>
          </a:p>
          <a:p>
            <a:pPr marL="162000" indent="-162000">
              <a:lnSpc>
                <a:spcPct val="110000"/>
              </a:lnSpc>
              <a:spcAft>
                <a:spcPts val="0"/>
              </a:spcAft>
              <a:buFont typeface="Arial" panose="020B0604020202020204" pitchFamily="34" charset="0"/>
              <a:buChar char="•"/>
            </a:pPr>
            <a:endParaRPr lang="de-DE" b="0" dirty="0"/>
          </a:p>
          <a:p>
            <a:pPr marL="0" lvl="2" indent="-285750">
              <a:spcBef>
                <a:spcPts val="600"/>
              </a:spcBef>
              <a:buClr>
                <a:schemeClr val="tx2"/>
              </a:buClr>
              <a:buFont typeface="Wingdings" panose="05000000000000000000" pitchFamily="2" charset="2"/>
              <a:buChar char="Ø"/>
            </a:pPr>
            <a:endParaRPr lang="de-DE" dirty="0"/>
          </a:p>
          <a:p>
            <a:pPr lvl="1" fontAlgn="auto">
              <a:spcBef>
                <a:spcPts val="600"/>
              </a:spcBef>
              <a:spcAft>
                <a:spcPts val="0"/>
              </a:spcAft>
              <a:defRPr/>
            </a:pPr>
            <a:endParaRPr dirty="0">
              <a:ea typeface="+mn-ea"/>
            </a:endParaRPr>
          </a:p>
          <a:p>
            <a:pPr lvl="1" fontAlgn="auto">
              <a:spcBef>
                <a:spcPts val="600"/>
              </a:spcBef>
              <a:spcAft>
                <a:spcPts val="0"/>
              </a:spcAft>
              <a:defRPr/>
            </a:pPr>
            <a:endParaRPr lang="de-DE" dirty="0">
              <a:ea typeface="+mn-ea"/>
            </a:endParaRPr>
          </a:p>
          <a:p>
            <a:pPr lvl="1" fontAlgn="auto">
              <a:spcBef>
                <a:spcPts val="600"/>
              </a:spcBef>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B0B2BB0-FF3F-4D7D-8A1C-4D031D93565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24</a:t>
            </a:fld>
            <a:endParaRPr lang="de-DE" dirty="0">
              <a:solidFill>
                <a:schemeClr val="bg1"/>
              </a:solidFill>
            </a:endParaRPr>
          </a:p>
        </p:txBody>
      </p:sp>
    </p:spTree>
    <p:extLst>
      <p:ext uri="{BB962C8B-B14F-4D97-AF65-F5344CB8AC3E}">
        <p14:creationId xmlns:p14="http://schemas.microsoft.com/office/powerpoint/2010/main" val="2198267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Überblick - Präventives Gesundheitsmanagement </a:t>
            </a:r>
          </a:p>
        </p:txBody>
      </p:sp>
      <p:sp>
        <p:nvSpPr>
          <p:cNvPr id="2" name="Rechteck 1" descr="Hintergrund dunkelocker hinter allen Listenpunkten." title="Hintergrund Liste Präventives Gesundheitsmanagement"/>
          <p:cNvSpPr/>
          <p:nvPr/>
        </p:nvSpPr>
        <p:spPr>
          <a:xfrm>
            <a:off x="414338" y="1233515"/>
            <a:ext cx="5381798" cy="5075806"/>
          </a:xfrm>
          <a:prstGeom prst="rect">
            <a:avLst/>
          </a:prstGeom>
          <a:solidFill>
            <a:schemeClr val="accent3"/>
          </a:solidFill>
          <a:ln w="476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81844" y="1269921"/>
            <a:ext cx="5381798" cy="430887"/>
          </a:xfrm>
          <a:prstGeom prst="rect">
            <a:avLst/>
          </a:prstGeom>
          <a:noFill/>
        </p:spPr>
        <p:txBody>
          <a:bodyPr wrap="square" rtlCol="0">
            <a:spAutoFit/>
          </a:bodyPr>
          <a:lstStyle/>
          <a:p>
            <a:pPr algn="ctr"/>
            <a:r>
              <a:rPr lang="de-DE" sz="2200" b="1" dirty="0">
                <a:solidFill>
                  <a:schemeClr val="bg1"/>
                </a:solidFill>
                <a:latin typeface="Arial" panose="020B0604020202020204" pitchFamily="34" charset="0"/>
                <a:cs typeface="Arial" panose="020B0604020202020204" pitchFamily="34" charset="0"/>
              </a:rPr>
              <a:t>Gesundheitsmanagement-Maßnahmen</a:t>
            </a:r>
          </a:p>
        </p:txBody>
      </p:sp>
      <p:sp>
        <p:nvSpPr>
          <p:cNvPr id="28" name="Rechteck 27"/>
          <p:cNvSpPr/>
          <p:nvPr/>
        </p:nvSpPr>
        <p:spPr>
          <a:xfrm>
            <a:off x="568944" y="1770196"/>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Reduktion des Keimdrucks</a:t>
            </a:r>
          </a:p>
        </p:txBody>
      </p:sp>
      <p:sp>
        <p:nvSpPr>
          <p:cNvPr id="29" name="Rechteck 28"/>
          <p:cNvSpPr/>
          <p:nvPr/>
        </p:nvSpPr>
        <p:spPr>
          <a:xfrm>
            <a:off x="568944" y="2418714"/>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Stärkung des Immunsystems</a:t>
            </a:r>
          </a:p>
        </p:txBody>
      </p:sp>
      <p:sp>
        <p:nvSpPr>
          <p:cNvPr id="32" name="Rechteck 31"/>
          <p:cNvSpPr/>
          <p:nvPr/>
        </p:nvSpPr>
        <p:spPr>
          <a:xfrm>
            <a:off x="568944" y="3067232"/>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a:solidFill>
                  <a:schemeClr val="tx1"/>
                </a:solidFill>
                <a:latin typeface="Arial" panose="020B0604020202020204" pitchFamily="34" charset="0"/>
                <a:cs typeface="Arial" panose="020B0604020202020204" pitchFamily="34" charset="0"/>
              </a:rPr>
              <a:t>Checklisten, Monitoring</a:t>
            </a:r>
            <a:endParaRPr lang="de-DE" sz="1500" b="1" dirty="0">
              <a:solidFill>
                <a:schemeClr val="tx1"/>
              </a:solidFill>
              <a:latin typeface="Arial" panose="020B0604020202020204" pitchFamily="34" charset="0"/>
              <a:cs typeface="Arial" panose="020B0604020202020204" pitchFamily="34" charset="0"/>
            </a:endParaRPr>
          </a:p>
        </p:txBody>
      </p:sp>
      <p:sp>
        <p:nvSpPr>
          <p:cNvPr id="6" name="Geschweifte Klammer rechts 5" descr="Geschweifte Klammer, die die ersten fünf Listenpunkte umfasst." title="Geschweifte Klammer Überblick Präventives Gesundheitsmanagement "/>
          <p:cNvSpPr/>
          <p:nvPr/>
        </p:nvSpPr>
        <p:spPr>
          <a:xfrm>
            <a:off x="5580112" y="1700808"/>
            <a:ext cx="864096" cy="1959496"/>
          </a:xfrm>
          <a:prstGeom prst="rightBrace">
            <a:avLst>
              <a:gd name="adj1" fmla="val 0"/>
              <a:gd name="adj2" fmla="val 50298"/>
            </a:avLst>
          </a:prstGeom>
          <a:ln w="539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25">
            <a:extLst>
              <a:ext uri="{FF2B5EF4-FFF2-40B4-BE49-F238E27FC236}">
                <a16:creationId xmlns:a16="http://schemas.microsoft.com/office/drawing/2014/main" id="{4E074DBC-6800-4A60-9FE0-94B13AB11C89}"/>
              </a:ext>
            </a:extLst>
          </p:cNvPr>
          <p:cNvSpPr txBox="1"/>
          <p:nvPr/>
        </p:nvSpPr>
        <p:spPr>
          <a:xfrm>
            <a:off x="6444208" y="1916832"/>
            <a:ext cx="2473852" cy="1596143"/>
          </a:xfrm>
          <a:prstGeom prst="rect">
            <a:avLst/>
          </a:prstGeom>
          <a:noFill/>
        </p:spPr>
        <p:txBody>
          <a:bodyPr wrap="square" rtlCol="0">
            <a:spAutoFit/>
          </a:bodyPr>
          <a:lstStyle/>
          <a:p>
            <a:pPr>
              <a:lnSpc>
                <a:spcPct val="110000"/>
              </a:lnSpc>
            </a:pPr>
            <a:r>
              <a:rPr lang="de-DE" sz="1500" dirty="0">
                <a:latin typeface="Arial" panose="020B0604020202020204" pitchFamily="34" charset="0"/>
                <a:cs typeface="Arial" panose="020B0604020202020204" pitchFamily="34" charset="0"/>
              </a:rPr>
              <a:t>Im Folgenden werden Beispiele für Maßnahmen mit besonders viel Verbesserungspotential aus diesen ausgewählten Bereichen gezeigt. </a:t>
            </a:r>
            <a:endParaRPr lang="en-US" sz="1500" dirty="0">
              <a:latin typeface="Arial" panose="020B0604020202020204" pitchFamily="34" charset="0"/>
              <a:cs typeface="Arial" panose="020B0604020202020204" pitchFamily="34" charset="0"/>
            </a:endParaRPr>
          </a:p>
        </p:txBody>
      </p:sp>
      <p:sp>
        <p:nvSpPr>
          <p:cNvPr id="34" name="Rechteck 33"/>
          <p:cNvSpPr/>
          <p:nvPr/>
        </p:nvSpPr>
        <p:spPr>
          <a:xfrm>
            <a:off x="568944" y="3717032"/>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Krankheitsvermeidende Haltungsbedingungen</a:t>
            </a:r>
          </a:p>
        </p:txBody>
      </p:sp>
      <p:sp>
        <p:nvSpPr>
          <p:cNvPr id="35" name="Rechteck 34"/>
          <p:cNvSpPr/>
          <p:nvPr/>
        </p:nvSpPr>
        <p:spPr>
          <a:xfrm>
            <a:off x="568944" y="4365550"/>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Optimierung von Fütterung und Tränkwasser</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normAutofit/>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C9567E2-AD5E-4926-BC18-75953F9B28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25</a:t>
            </a:fld>
            <a:endParaRPr lang="de-DE">
              <a:solidFill>
                <a:schemeClr val="bg1"/>
              </a:solidFill>
            </a:endParaRPr>
          </a:p>
        </p:txBody>
      </p:sp>
      <p:sp>
        <p:nvSpPr>
          <p:cNvPr id="18" name="Rechteck 17"/>
          <p:cNvSpPr/>
          <p:nvPr/>
        </p:nvSpPr>
        <p:spPr>
          <a:xfrm>
            <a:off x="611560" y="5012786"/>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Impf- und Entwurmungskonzept</a:t>
            </a:r>
          </a:p>
        </p:txBody>
      </p:sp>
      <p:sp>
        <p:nvSpPr>
          <p:cNvPr id="19" name="Rechteck 18"/>
          <p:cNvSpPr/>
          <p:nvPr/>
        </p:nvSpPr>
        <p:spPr>
          <a:xfrm>
            <a:off x="611560" y="5661304"/>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Aus- und Weiterbildung</a:t>
            </a:r>
          </a:p>
        </p:txBody>
      </p:sp>
    </p:spTree>
    <p:extLst>
      <p:ext uri="{BB962C8B-B14F-4D97-AF65-F5344CB8AC3E}">
        <p14:creationId xmlns:p14="http://schemas.microsoft.com/office/powerpoint/2010/main" val="4024346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Keimdruck senken I</a:t>
            </a:r>
          </a:p>
        </p:txBody>
      </p:sp>
      <p:sp>
        <p:nvSpPr>
          <p:cNvPr id="13" name="Inhaltsplatzhalter 8"/>
          <p:cNvSpPr>
            <a:spLocks noGrp="1"/>
          </p:cNvSpPr>
          <p:nvPr>
            <p:ph idx="1"/>
          </p:nvPr>
        </p:nvSpPr>
        <p:spPr>
          <a:xfrm>
            <a:off x="467544" y="1544114"/>
            <a:ext cx="3888432" cy="4868862"/>
          </a:xfrm>
        </p:spPr>
        <p:txBody>
          <a:bodyPr>
            <a:normAutofit/>
          </a:bodyPr>
          <a:lstStyle/>
          <a:p>
            <a:pPr lvl="0"/>
            <a:r>
              <a:rPr lang="de-DE" dirty="0"/>
              <a:t>Maßnahmen: </a:t>
            </a:r>
          </a:p>
          <a:p>
            <a:pPr marL="162000" lvl="0" indent="-162000">
              <a:lnSpc>
                <a:spcPct val="121000"/>
              </a:lnSpc>
              <a:buFont typeface="Arial" panose="020B0604020202020204" pitchFamily="34" charset="0"/>
              <a:buChar char="•"/>
            </a:pPr>
            <a:r>
              <a:rPr lang="de-DE" b="0" dirty="0"/>
              <a:t>Konsequentes Rein-raus Verfahren, </a:t>
            </a:r>
          </a:p>
          <a:p>
            <a:pPr marL="162000" lvl="0" indent="-162000">
              <a:lnSpc>
                <a:spcPct val="121000"/>
              </a:lnSpc>
              <a:buFont typeface="Arial" panose="020B0604020202020204" pitchFamily="34" charset="0"/>
              <a:buChar char="•"/>
            </a:pPr>
            <a:r>
              <a:rPr lang="de-DE" b="0" dirty="0"/>
              <a:t>Reinigungs- und Desinfektionsprotokolle</a:t>
            </a:r>
            <a:br>
              <a:rPr lang="de-DE" b="0" dirty="0"/>
            </a:br>
            <a:r>
              <a:rPr lang="de-DE" b="0" dirty="0"/>
              <a:t>(standardisiertes Vorgehen), </a:t>
            </a:r>
          </a:p>
          <a:p>
            <a:pPr marL="162000" indent="-162000">
              <a:lnSpc>
                <a:spcPct val="121000"/>
              </a:lnSpc>
              <a:buFont typeface="Arial" panose="020B0604020202020204" pitchFamily="34" charset="0"/>
              <a:buChar char="•"/>
            </a:pPr>
            <a:r>
              <a:rPr lang="de-DE" b="0" dirty="0"/>
              <a:t>Bekämpfung von Vektoren</a:t>
            </a:r>
          </a:p>
          <a:p>
            <a:pPr marL="162000" indent="-162000">
              <a:lnSpc>
                <a:spcPct val="121000"/>
              </a:lnSpc>
              <a:buFont typeface="Arial" panose="020B0604020202020204" pitchFamily="34" charset="0"/>
              <a:buChar char="•"/>
            </a:pPr>
            <a:r>
              <a:rPr lang="de-DE" b="0" dirty="0"/>
              <a:t>Im wiederholten Krankheitsfall: </a:t>
            </a:r>
            <a:r>
              <a:rPr lang="de-DE" b="0" dirty="0" err="1"/>
              <a:t>Hygienemonitoring</a:t>
            </a:r>
            <a:r>
              <a:rPr lang="de-DE" b="0" dirty="0"/>
              <a:t> vor der </a:t>
            </a:r>
            <a:br>
              <a:rPr lang="de-DE" b="0" dirty="0"/>
            </a:br>
            <a:r>
              <a:rPr lang="de-DE" b="0" dirty="0"/>
              <a:t>Neubelegung</a:t>
            </a:r>
          </a:p>
          <a:p>
            <a:pPr lvl="1" fontAlgn="auto">
              <a:spcAft>
                <a:spcPts val="0"/>
              </a:spcAft>
              <a:defRPr/>
            </a:pPr>
            <a:endParaRPr dirty="0"/>
          </a:p>
        </p:txBody>
      </p:sp>
      <p:sp>
        <p:nvSpPr>
          <p:cNvPr id="14" name="Pfeil nach rechts 13" descr="gelber Pfeil nach rechts" title="Pfeil nach rechts"/>
          <p:cNvSpPr/>
          <p:nvPr/>
        </p:nvSpPr>
        <p:spPr>
          <a:xfrm>
            <a:off x="4499992" y="1772816"/>
            <a:ext cx="864096" cy="792088"/>
          </a:xfrm>
          <a:prstGeom prst="righ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feld 14"/>
          <p:cNvSpPr txBox="1"/>
          <p:nvPr/>
        </p:nvSpPr>
        <p:spPr>
          <a:xfrm>
            <a:off x="5724128" y="1540782"/>
            <a:ext cx="3168352" cy="1369606"/>
          </a:xfrm>
          <a:prstGeom prst="rect">
            <a:avLst/>
          </a:prstGeom>
          <a:noFill/>
        </p:spPr>
        <p:txBody>
          <a:bodyPr wrap="square" rtlCol="0">
            <a:spAutoFit/>
          </a:bodyPr>
          <a:lstStyle/>
          <a:p>
            <a:pPr lvl="0"/>
            <a:r>
              <a:rPr lang="de-DE" sz="1500" b="1" dirty="0">
                <a:latin typeface="Arial" panose="020B0604020202020204" pitchFamily="34" charset="0"/>
                <a:cs typeface="Arial" panose="020B0604020202020204" pitchFamily="34" charset="0"/>
              </a:rPr>
              <a:t>Ziel aller Maßnahmen:</a:t>
            </a:r>
          </a:p>
          <a:p>
            <a:pPr lvl="0">
              <a:spcBef>
                <a:spcPts val="600"/>
              </a:spcBef>
            </a:pPr>
            <a:r>
              <a:rPr lang="de-DE" sz="1500" dirty="0">
                <a:latin typeface="Arial" panose="020B0604020202020204" pitchFamily="34" charset="0"/>
                <a:cs typeface="Arial" panose="020B0604020202020204" pitchFamily="34" charset="0"/>
              </a:rPr>
              <a:t>Minimierung der Verschleppungen pathogener Mikroorganismen zwischen Tiergruppen</a:t>
            </a:r>
          </a:p>
          <a:p>
            <a:endParaRPr lang="en-US" dirty="0"/>
          </a:p>
        </p:txBody>
      </p:sp>
      <p:pic>
        <p:nvPicPr>
          <p:cNvPr id="10" name="Picture 2" descr="Foto von Schmutz an einem Reinigungslappen, der trotz Reinigung des Abteils an einer Nippeltränke verblieben ist. " title="Schmutz an Tränkeeinrichtungen fördert die Bildung eines Biofilm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5811" y="3853734"/>
            <a:ext cx="3082093" cy="2311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p:cNvSpPr txBox="1"/>
          <p:nvPr/>
        </p:nvSpPr>
        <p:spPr>
          <a:xfrm>
            <a:off x="3923928" y="5983396"/>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CB6DA11-BD68-4290-8716-BC4EC5C72D5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26</a:t>
            </a:fld>
            <a:endParaRPr lang="de-DE">
              <a:solidFill>
                <a:schemeClr val="bg1"/>
              </a:solidFill>
            </a:endParaRPr>
          </a:p>
        </p:txBody>
      </p:sp>
    </p:spTree>
    <p:extLst>
      <p:ext uri="{BB962C8B-B14F-4D97-AF65-F5344CB8AC3E}">
        <p14:creationId xmlns:p14="http://schemas.microsoft.com/office/powerpoint/2010/main" val="2892389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Keimdruck senken II</a:t>
            </a:r>
          </a:p>
        </p:txBody>
      </p:sp>
      <p:sp>
        <p:nvSpPr>
          <p:cNvPr id="12" name="Inhaltsplatzhalter 8"/>
          <p:cNvSpPr txBox="1">
            <a:spLocks/>
          </p:cNvSpPr>
          <p:nvPr/>
        </p:nvSpPr>
        <p:spPr>
          <a:xfrm>
            <a:off x="427748" y="1268760"/>
            <a:ext cx="2776099" cy="4868862"/>
          </a:xfrm>
          <a:prstGeom prst="rect">
            <a:avLst/>
          </a:prstGeom>
        </p:spPr>
        <p:txBody>
          <a:bodyPr vert="horz" lIns="0" tIns="0" rIns="0" bIns="0" rtlCol="0">
            <a:normAutofit/>
          </a:bodyPr>
          <a:lstStyle>
            <a:lvl1pPr marL="0" indent="0" algn="l" rtl="0" eaLnBrk="1" fontAlgn="base" hangingPunct="1">
              <a:lnSpc>
                <a:spcPct val="120000"/>
              </a:lnSpc>
              <a:spcBef>
                <a:spcPts val="0"/>
              </a:spcBef>
              <a:spcAft>
                <a:spcPct val="0"/>
              </a:spcAft>
              <a:buFont typeface="Arial" charset="0"/>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162000" indent="-162000" algn="l" rtl="0" eaLnBrk="1" fontAlgn="base" hangingPunct="1">
              <a:lnSpc>
                <a:spcPct val="120000"/>
              </a:lnSpc>
              <a:spcBef>
                <a:spcPts val="0"/>
              </a:spcBef>
              <a:spcAft>
                <a:spcPct val="0"/>
              </a:spcAft>
              <a:buFont typeface="Meta Offc" pitchFamily="34" charset="0"/>
              <a:buChar char="•"/>
              <a:defRPr lang="de-DE" sz="1500" kern="1200">
                <a:solidFill>
                  <a:schemeClr val="tx1"/>
                </a:solidFill>
                <a:latin typeface="Arial"/>
                <a:ea typeface="ＭＳ Ｐゴシック" charset="0"/>
                <a:cs typeface="Arial"/>
              </a:defRPr>
            </a:lvl3pPr>
            <a:lvl4pPr marL="324000" indent="-162000" algn="l" rtl="0" eaLnBrk="1" fontAlgn="base" hangingPunct="1">
              <a:lnSpc>
                <a:spcPct val="120000"/>
              </a:lnSpc>
              <a:spcBef>
                <a:spcPts val="0"/>
              </a:spcBef>
              <a:spcAft>
                <a:spcPct val="0"/>
              </a:spcAft>
              <a:buFont typeface="Symbol" pitchFamily="18" charset="2"/>
              <a:buChar char="-"/>
              <a:defRPr lang="de-DE" sz="1500" kern="1200" dirty="0" smtClean="0">
                <a:solidFill>
                  <a:schemeClr val="tx1"/>
                </a:solidFill>
                <a:latin typeface="Arial"/>
                <a:ea typeface="+mn-ea"/>
                <a:cs typeface="Arial"/>
              </a:defRPr>
            </a:lvl4pPr>
            <a:lvl5pPr marL="486000" indent="-162000" algn="l" rtl="0" eaLnBrk="1" fontAlgn="base" hangingPunct="1">
              <a:lnSpc>
                <a:spcPct val="120000"/>
              </a:lnSpc>
              <a:spcBef>
                <a:spcPts val="0"/>
              </a:spcBef>
              <a:spcAft>
                <a:spcPct val="0"/>
              </a:spcAft>
              <a:buFont typeface="Arial" pitchFamily="34" charset="0"/>
              <a:buChar char="•"/>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62000" indent="-162000">
              <a:lnSpc>
                <a:spcPct val="110000"/>
              </a:lnSpc>
              <a:buFont typeface="Arial" panose="020B0604020202020204" pitchFamily="34" charset="0"/>
              <a:buChar char="•"/>
            </a:pPr>
            <a:r>
              <a:rPr lang="de-DE" b="0" dirty="0"/>
              <a:t>Tierarzneimitteleinsatz durch gezielte Wahl und Wechsel des Desinfektionsmittels verringern</a:t>
            </a:r>
          </a:p>
          <a:p>
            <a:pPr marL="162000" indent="-162000">
              <a:lnSpc>
                <a:spcPct val="110000"/>
              </a:lnSpc>
              <a:buFont typeface="Arial" panose="020B0604020202020204" pitchFamily="34" charset="0"/>
              <a:buChar char="•"/>
            </a:pPr>
            <a:r>
              <a:rPr lang="de-DE" b="0" dirty="0"/>
              <a:t>Desinfektionsmittel verfügen über unterschiedliche Wirkspektren</a:t>
            </a:r>
          </a:p>
          <a:p>
            <a:pPr marL="162000" indent="-162000">
              <a:lnSpc>
                <a:spcPct val="110000"/>
              </a:lnSpc>
              <a:buFont typeface="Arial" panose="020B0604020202020204" pitchFamily="34" charset="0"/>
              <a:buChar char="•"/>
            </a:pPr>
            <a:r>
              <a:rPr lang="de-DE" b="0" dirty="0"/>
              <a:t>Beispielprodukte wirken nicht gegen parasitäre Würmer (Wurmeier) und parasitäre Einzeller, wie </a:t>
            </a:r>
            <a:r>
              <a:rPr lang="de-DE" b="0" dirty="0" err="1"/>
              <a:t>Cryptosporidien</a:t>
            </a:r>
            <a:endParaRPr lang="de-DE" b="0" dirty="0"/>
          </a:p>
          <a:p>
            <a:pPr marL="285750" indent="-285750">
              <a:buFont typeface="Arial" panose="020B0604020202020204" pitchFamily="34" charset="0"/>
              <a:buChar char="•"/>
            </a:pPr>
            <a:endParaRPr lang="de-DE" b="0" dirty="0"/>
          </a:p>
          <a:p>
            <a:endParaRPr lang="de-DE" b="0" dirty="0"/>
          </a:p>
          <a:p>
            <a:pPr lvl="1" fontAlgn="auto">
              <a:spcAft>
                <a:spcPts val="0"/>
              </a:spcAft>
              <a:defRPr/>
            </a:pPr>
            <a:endParaRPr lang="de-DE" dirty="0"/>
          </a:p>
        </p:txBody>
      </p:sp>
      <p:sp>
        <p:nvSpPr>
          <p:cNvPr id="13" name="Textfeld 12"/>
          <p:cNvSpPr txBox="1"/>
          <p:nvPr/>
        </p:nvSpPr>
        <p:spPr>
          <a:xfrm>
            <a:off x="3635896" y="1264692"/>
            <a:ext cx="5208454" cy="1708160"/>
          </a:xfrm>
          <a:prstGeom prst="rect">
            <a:avLst/>
          </a:prstGeom>
          <a:noFill/>
          <a:ln>
            <a:solidFill>
              <a:schemeClr val="tx1"/>
            </a:solidFill>
          </a:ln>
        </p:spPr>
        <p:txBody>
          <a:bodyPr wrap="square" rtlCol="0">
            <a:spAutoFit/>
          </a:bodyPr>
          <a:lstStyle/>
          <a:p>
            <a:r>
              <a:rPr lang="de-DE" sz="1500" b="1" dirty="0">
                <a:latin typeface="Arial"/>
                <a:ea typeface="+mn-ea"/>
                <a:cs typeface="+mn-cs"/>
              </a:rPr>
              <a:t>Beispielprodukt I</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Wirkstoffe: </a:t>
            </a:r>
            <a:r>
              <a:rPr lang="de-DE" sz="1500" dirty="0" err="1">
                <a:latin typeface="Arial" panose="020B0604020202020204" pitchFamily="34" charset="0"/>
                <a:cs typeface="Arial" panose="020B0604020202020204" pitchFamily="34" charset="0"/>
              </a:rPr>
              <a:t>Peroxidverbindungen</a:t>
            </a:r>
            <a:r>
              <a:rPr lang="de-DE" sz="1500" dirty="0">
                <a:latin typeface="Arial" panose="020B0604020202020204" pitchFamily="34" charset="0"/>
                <a:cs typeface="Arial" panose="020B0604020202020204" pitchFamily="34" charset="0"/>
              </a:rPr>
              <a:t>, organische Säuren, oberflächenaktive Substanzen</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Temperatur: 20°C</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Einwirkzeit: 30-60 Min.</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Wirkspektrum: </a:t>
            </a:r>
            <a:r>
              <a:rPr lang="de-DE" sz="1500" dirty="0" err="1">
                <a:latin typeface="Arial" panose="020B0604020202020204" pitchFamily="34" charset="0"/>
                <a:cs typeface="Arial" panose="020B0604020202020204" pitchFamily="34" charset="0"/>
              </a:rPr>
              <a:t>Bakterizidie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Levurozidie</a:t>
            </a:r>
            <a:r>
              <a:rPr lang="de-DE" sz="1500" dirty="0">
                <a:latin typeface="Arial" panose="020B0604020202020204" pitchFamily="34" charset="0"/>
                <a:cs typeface="Arial" panose="020B0604020202020204" pitchFamily="34" charset="0"/>
              </a:rPr>
              <a:t> (Hefepilze), </a:t>
            </a:r>
            <a:r>
              <a:rPr lang="de-DE" sz="1500" dirty="0" err="1">
                <a:latin typeface="Arial" panose="020B0604020202020204" pitchFamily="34" charset="0"/>
                <a:cs typeface="Arial" panose="020B0604020202020204" pitchFamily="34" charset="0"/>
              </a:rPr>
              <a:t>Viruzidie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behüllte</a:t>
            </a:r>
            <a:r>
              <a:rPr lang="de-DE" sz="1500" dirty="0">
                <a:latin typeface="Arial" panose="020B0604020202020204" pitchFamily="34" charset="0"/>
                <a:cs typeface="Arial" panose="020B0604020202020204" pitchFamily="34" charset="0"/>
              </a:rPr>
              <a:t> und </a:t>
            </a:r>
            <a:r>
              <a:rPr lang="de-DE" sz="1500" dirty="0" err="1">
                <a:latin typeface="Arial" panose="020B0604020202020204" pitchFamily="34" charset="0"/>
                <a:cs typeface="Arial" panose="020B0604020202020204" pitchFamily="34" charset="0"/>
              </a:rPr>
              <a:t>unbehüllte</a:t>
            </a:r>
            <a:r>
              <a:rPr lang="de-DE" sz="1500" dirty="0">
                <a:latin typeface="Arial" panose="020B0604020202020204" pitchFamily="34" charset="0"/>
                <a:cs typeface="Arial" panose="020B0604020202020204" pitchFamily="34" charset="0"/>
              </a:rPr>
              <a:t> Viren)</a:t>
            </a:r>
          </a:p>
        </p:txBody>
      </p:sp>
      <p:sp>
        <p:nvSpPr>
          <p:cNvPr id="14" name="Textfeld 13"/>
          <p:cNvSpPr txBox="1"/>
          <p:nvPr/>
        </p:nvSpPr>
        <p:spPr>
          <a:xfrm>
            <a:off x="3635896" y="3140968"/>
            <a:ext cx="5208454" cy="2103974"/>
          </a:xfrm>
          <a:prstGeom prst="rect">
            <a:avLst/>
          </a:prstGeom>
          <a:noFill/>
          <a:ln>
            <a:solidFill>
              <a:schemeClr val="tx1"/>
            </a:solidFill>
          </a:ln>
        </p:spPr>
        <p:txBody>
          <a:bodyPr wrap="square" rtlCol="0">
            <a:spAutoFit/>
          </a:bodyPr>
          <a:lstStyle/>
          <a:p>
            <a:pPr>
              <a:lnSpc>
                <a:spcPct val="110000"/>
              </a:lnSpc>
            </a:pPr>
            <a:r>
              <a:rPr lang="de-DE" sz="1500" b="1" dirty="0">
                <a:latin typeface="Arial" panose="020B0604020202020204" pitchFamily="34" charset="0"/>
                <a:cs typeface="Arial" panose="020B0604020202020204" pitchFamily="34" charset="0"/>
              </a:rPr>
              <a:t>Beispielprodukt II</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Wirkstoff: </a:t>
            </a:r>
            <a:r>
              <a:rPr lang="de-DE" sz="1500" dirty="0" err="1">
                <a:latin typeface="Arial" panose="020B0604020202020204" pitchFamily="34" charset="0"/>
                <a:cs typeface="Arial" panose="020B0604020202020204" pitchFamily="34" charset="0"/>
              </a:rPr>
              <a:t>Peressigsäure</a:t>
            </a:r>
            <a:endParaRPr lang="de-DE" sz="15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Temperatur: 10°C</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Einwirkzeit: 30-120 min</a:t>
            </a:r>
          </a:p>
          <a:p>
            <a:pPr marL="324000" lvl="1" indent="-162000">
              <a:lnSpc>
                <a:spcPct val="110000"/>
              </a:lnSpc>
              <a:buFont typeface="Symbol" panose="05050102010706020507" pitchFamily="18" charset="2"/>
              <a:buChar char="-"/>
            </a:pPr>
            <a:r>
              <a:rPr lang="de-DE" sz="1500" dirty="0" err="1">
                <a:latin typeface="Arial" panose="020B0604020202020204" pitchFamily="34" charset="0"/>
                <a:cs typeface="Arial" panose="020B0604020202020204" pitchFamily="34" charset="0"/>
              </a:rPr>
              <a:t>Wirkspekturm</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Bakterizidie</a:t>
            </a:r>
            <a:r>
              <a:rPr lang="de-DE" sz="1500" dirty="0">
                <a:latin typeface="Arial" panose="020B0604020202020204" pitchFamily="34" charset="0"/>
                <a:cs typeface="Arial" panose="020B0604020202020204" pitchFamily="34" charset="0"/>
              </a:rPr>
              <a:t> </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Temperatur: 20°C</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Einwirkzeit: 30-120 Min.</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Wirkspektrum: </a:t>
            </a:r>
            <a:r>
              <a:rPr lang="de-DE" sz="1500" dirty="0" err="1">
                <a:latin typeface="Arial" panose="020B0604020202020204" pitchFamily="34" charset="0"/>
                <a:cs typeface="Arial" panose="020B0604020202020204" pitchFamily="34" charset="0"/>
              </a:rPr>
              <a:t>Viruzidie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behüllte</a:t>
            </a:r>
            <a:r>
              <a:rPr lang="de-DE" sz="1500" dirty="0">
                <a:latin typeface="Arial" panose="020B0604020202020204" pitchFamily="34" charset="0"/>
                <a:cs typeface="Arial" panose="020B0604020202020204" pitchFamily="34" charset="0"/>
              </a:rPr>
              <a:t> und </a:t>
            </a:r>
            <a:r>
              <a:rPr lang="de-DE" sz="1500" dirty="0" err="1">
                <a:latin typeface="Arial" panose="020B0604020202020204" pitchFamily="34" charset="0"/>
                <a:cs typeface="Arial" panose="020B0604020202020204" pitchFamily="34" charset="0"/>
              </a:rPr>
              <a:t>unbehüllte</a:t>
            </a:r>
            <a:r>
              <a:rPr lang="de-DE" sz="1500" dirty="0">
                <a:latin typeface="Arial" panose="020B0604020202020204" pitchFamily="34" charset="0"/>
                <a:cs typeface="Arial" panose="020B0604020202020204" pitchFamily="34" charset="0"/>
              </a:rPr>
              <a:t> Viren)</a:t>
            </a:r>
          </a:p>
        </p:txBody>
      </p:sp>
      <p:sp>
        <p:nvSpPr>
          <p:cNvPr id="4" name="Textfeld 3"/>
          <p:cNvSpPr txBox="1"/>
          <p:nvPr/>
        </p:nvSpPr>
        <p:spPr>
          <a:xfrm>
            <a:off x="3563888" y="5430055"/>
            <a:ext cx="4309555" cy="253916"/>
          </a:xfrm>
          <a:prstGeom prst="rect">
            <a:avLst/>
          </a:prstGeom>
          <a:noFill/>
        </p:spPr>
        <p:txBody>
          <a:bodyPr wrap="square" rtlCol="0">
            <a:spAutoFit/>
          </a:bodyPr>
          <a:lstStyle/>
          <a:p>
            <a:r>
              <a:rPr lang="de-DE" sz="1050" dirty="0">
                <a:latin typeface="+mj-lt"/>
                <a:cs typeface="Arial" panose="020B0604020202020204" pitchFamily="34" charset="0"/>
              </a:rPr>
              <a:t>DVG-Desinfektionsmittelliste für die Tierhaltung, gültig bis 31.12.2017</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A890310-E53A-471A-8B74-7EBC7B1FAE46}"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27</a:t>
            </a:fld>
            <a:endParaRPr lang="de-DE">
              <a:solidFill>
                <a:schemeClr val="bg1"/>
              </a:solidFill>
            </a:endParaRPr>
          </a:p>
        </p:txBody>
      </p:sp>
    </p:spTree>
    <p:extLst>
      <p:ext uri="{BB962C8B-B14F-4D97-AF65-F5344CB8AC3E}">
        <p14:creationId xmlns:p14="http://schemas.microsoft.com/office/powerpoint/2010/main" val="54308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Keimdruck senken III</a:t>
            </a:r>
          </a:p>
        </p:txBody>
      </p:sp>
      <p:sp>
        <p:nvSpPr>
          <p:cNvPr id="9" name="Inhaltsplatzhalter 8"/>
          <p:cNvSpPr>
            <a:spLocks noGrp="1"/>
          </p:cNvSpPr>
          <p:nvPr>
            <p:ph idx="1"/>
          </p:nvPr>
        </p:nvSpPr>
        <p:spPr>
          <a:xfrm>
            <a:off x="414338" y="1493838"/>
            <a:ext cx="422967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Hygieneberatungen und Schulungen von Tierhalterinnen/-haltern, Beraterinnen/Beratern und Tierärztinnen/-ärzten kann die Tiergesundheit und dadurch die Leistung der Tiere verbessern</a:t>
            </a:r>
          </a:p>
          <a:p>
            <a:pPr marL="162000" lvl="1" indent="-162000" fontAlgn="auto">
              <a:lnSpc>
                <a:spcPct val="110000"/>
              </a:lnSpc>
              <a:spcAft>
                <a:spcPts val="0"/>
              </a:spcAft>
              <a:buFont typeface="Arial" panose="020B0604020202020204" pitchFamily="34" charset="0"/>
              <a:buChar char="•"/>
              <a:defRPr/>
            </a:pPr>
            <a:r>
              <a:rPr lang="de-DE" dirty="0">
                <a:ea typeface="+mn-ea"/>
              </a:rPr>
              <a:t>Zusammenarbeit von Tierärztinnen/-ärzten und Landwirtinnen/-wirten zur Erstellung einzelbetrieblicher Hygienemaßnahmenpläne</a:t>
            </a:r>
          </a:p>
          <a:p>
            <a:pPr marL="162000" lvl="1" indent="-162000" fontAlgn="auto">
              <a:lnSpc>
                <a:spcPct val="110000"/>
              </a:lnSpc>
              <a:spcAft>
                <a:spcPts val="0"/>
              </a:spcAft>
              <a:buFont typeface="Arial" panose="020B0604020202020204" pitchFamily="34" charset="0"/>
              <a:buChar char="•"/>
              <a:defRPr/>
            </a:pPr>
            <a:r>
              <a:rPr lang="de-DE" dirty="0">
                <a:ea typeface="+mn-ea"/>
              </a:rPr>
              <a:t>Integration der Maßnahmen in das </a:t>
            </a:r>
            <a:r>
              <a:rPr lang="de-DE" dirty="0" err="1">
                <a:ea typeface="+mn-ea"/>
              </a:rPr>
              <a:t>Gesundheitsmonitoring</a:t>
            </a: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Beratung mit Landwirtinnen/-wirten zur Reinigung und Desinfektion:</a:t>
            </a:r>
          </a:p>
          <a:p>
            <a:pPr marL="447750" lvl="2" indent="-285750" fontAlgn="auto">
              <a:lnSpc>
                <a:spcPct val="110000"/>
              </a:lnSpc>
              <a:spcAft>
                <a:spcPts val="0"/>
              </a:spcAft>
              <a:buFont typeface="Symbol" panose="05050102010706020507" pitchFamily="18" charset="2"/>
              <a:buChar char="-"/>
              <a:defRPr/>
            </a:pPr>
            <a:r>
              <a:rPr lang="de-DE" dirty="0">
                <a:latin typeface="Arial" panose="020B0604020202020204" pitchFamily="34" charset="0"/>
                <a:cs typeface="Arial" panose="020B0604020202020204" pitchFamily="34" charset="0"/>
              </a:rPr>
              <a:t>Wie sieht die Reinigungsroutine der Landwirtin / des Landwirts aus?</a:t>
            </a:r>
          </a:p>
          <a:p>
            <a:pPr marL="447750" lvl="2" indent="-285750" fontAlgn="auto">
              <a:lnSpc>
                <a:spcPct val="110000"/>
              </a:lnSpc>
              <a:spcAft>
                <a:spcPts val="0"/>
              </a:spcAft>
              <a:buFont typeface="Symbol" panose="05050102010706020507" pitchFamily="18" charset="2"/>
              <a:buChar char="-"/>
              <a:defRPr/>
            </a:pPr>
            <a:r>
              <a:rPr lang="de-DE" dirty="0">
                <a:latin typeface="Arial" panose="020B0604020202020204" pitchFamily="34" charset="0"/>
                <a:cs typeface="Arial" panose="020B0604020202020204" pitchFamily="34" charset="0"/>
              </a:rPr>
              <a:t>Sind Hygieneschleusen eingerichtet?</a:t>
            </a:r>
          </a:p>
          <a:p>
            <a:pPr marL="447750" lvl="2" indent="-285750" fontAlgn="auto">
              <a:lnSpc>
                <a:spcPct val="110000"/>
              </a:lnSpc>
              <a:spcAft>
                <a:spcPts val="0"/>
              </a:spcAft>
              <a:buFont typeface="Symbol" panose="05050102010706020507" pitchFamily="18" charset="2"/>
              <a:buChar char="-"/>
              <a:defRPr/>
            </a:pPr>
            <a:r>
              <a:rPr lang="de-DE" dirty="0">
                <a:latin typeface="Arial" panose="020B0604020202020204" pitchFamily="34" charset="0"/>
                <a:cs typeface="Arial" panose="020B0604020202020204" pitchFamily="34" charset="0"/>
              </a:rPr>
              <a:t>Wird das Rein-Raus-Verfahren eingehalten?</a:t>
            </a:r>
          </a:p>
          <a:p>
            <a:pPr marL="447750" lvl="2" indent="-285750" fontAlgn="auto">
              <a:lnSpc>
                <a:spcPct val="110000"/>
              </a:lnSpc>
              <a:spcAft>
                <a:spcPts val="0"/>
              </a:spcAft>
              <a:buFont typeface="Symbol" panose="05050102010706020507" pitchFamily="18" charset="2"/>
              <a:buChar char="-"/>
              <a:defRPr/>
            </a:pPr>
            <a:r>
              <a:rPr lang="de-DE" dirty="0">
                <a:latin typeface="Arial" panose="020B0604020202020204" pitchFamily="34" charset="0"/>
                <a:cs typeface="Arial" panose="020B0604020202020204" pitchFamily="34" charset="0"/>
              </a:rPr>
              <a:t>Wird beim </a:t>
            </a:r>
            <a:r>
              <a:rPr lang="de-DE" dirty="0" err="1">
                <a:latin typeface="Arial" panose="020B0604020202020204" pitchFamily="34" charset="0"/>
                <a:cs typeface="Arial" panose="020B0604020202020204" pitchFamily="34" charset="0"/>
              </a:rPr>
              <a:t>Umstallen</a:t>
            </a:r>
            <a:r>
              <a:rPr lang="de-DE" dirty="0">
                <a:latin typeface="Arial" panose="020B0604020202020204" pitchFamily="34" charset="0"/>
                <a:cs typeface="Arial" panose="020B0604020202020204" pitchFamily="34" charset="0"/>
              </a:rPr>
              <a:t> Tierkontakt mit anderen Gruppen vermieden?</a:t>
            </a:r>
          </a:p>
          <a:p>
            <a:pPr marL="0" lvl="2" indent="0">
              <a:spcBef>
                <a:spcPts val="600"/>
              </a:spcBef>
              <a:buClr>
                <a:schemeClr val="tx2"/>
              </a:buClr>
              <a:buNone/>
            </a:pPr>
            <a:endParaRPr lang="de-DE" dirty="0"/>
          </a:p>
          <a:p>
            <a:pPr lvl="1" fontAlgn="auto">
              <a:spcBef>
                <a:spcPts val="600"/>
              </a:spcBef>
              <a:spcAft>
                <a:spcPts val="0"/>
              </a:spcAft>
              <a:defRPr/>
            </a:pPr>
            <a:endParaRPr dirty="0">
              <a:ea typeface="+mn-ea"/>
            </a:endParaRPr>
          </a:p>
          <a:p>
            <a:pPr lvl="1" fontAlgn="auto">
              <a:spcBef>
                <a:spcPts val="600"/>
              </a:spcBef>
              <a:spcAft>
                <a:spcPts val="0"/>
              </a:spcAft>
              <a:defRPr/>
            </a:pPr>
            <a:endParaRPr lang="de-DE" dirty="0">
              <a:ea typeface="+mn-ea"/>
            </a:endParaRPr>
          </a:p>
          <a:p>
            <a:pPr lvl="1" fontAlgn="auto">
              <a:spcBef>
                <a:spcPts val="600"/>
              </a:spcBef>
              <a:spcAft>
                <a:spcPts val="0"/>
              </a:spcAft>
              <a:defRPr/>
            </a:pPr>
            <a:endParaRPr dirty="0"/>
          </a:p>
        </p:txBody>
      </p:sp>
      <p:sp>
        <p:nvSpPr>
          <p:cNvPr id="10" name="Textfeld 9"/>
          <p:cNvSpPr txBox="1"/>
          <p:nvPr/>
        </p:nvSpPr>
        <p:spPr>
          <a:xfrm>
            <a:off x="4979343" y="5733256"/>
            <a:ext cx="3193057" cy="438582"/>
          </a:xfrm>
          <a:prstGeom prst="rect">
            <a:avLst/>
          </a:prstGeom>
          <a:noFill/>
        </p:spPr>
        <p:txBody>
          <a:bodyPr wrap="square" rtlCol="0">
            <a:spAutoFit/>
          </a:bodyPr>
          <a:lstStyle/>
          <a:p>
            <a:r>
              <a:rPr lang="de-DE" sz="1200" dirty="0"/>
              <a:t>Hygieneschleuse vor einem Stall</a:t>
            </a:r>
          </a:p>
          <a:p>
            <a:r>
              <a:rPr lang="de-DE" sz="1050" dirty="0"/>
              <a:t>Foto: Ramona Klee/ Sächsisches Landesamt für Umwelt</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B0B2BB0-FF3F-4D7D-8A1C-4D031D93565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28</a:t>
            </a:fld>
            <a:endParaRPr lang="de-DE" dirty="0">
              <a:solidFill>
                <a:schemeClr val="bg1"/>
              </a:solidFill>
            </a:endParaRPr>
          </a:p>
        </p:txBody>
      </p:sp>
      <p:pic>
        <p:nvPicPr>
          <p:cNvPr id="3" name="Grafik 2" descr="Das Foto zeigt einen gefliesten Umkleideraum mit Kleiderspinden und Gummistiefeln. An der Ausgangstür ist ein Schild mit der Aufschrift „Bitte diese Tür geschlossen halten“ angebracht. " title="Hygieneschleus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3140968"/>
            <a:ext cx="3457221" cy="2592916"/>
          </a:xfrm>
          <a:prstGeom prst="rect">
            <a:avLst/>
          </a:prstGeom>
        </p:spPr>
      </p:pic>
    </p:spTree>
    <p:extLst>
      <p:ext uri="{BB962C8B-B14F-4D97-AF65-F5344CB8AC3E}">
        <p14:creationId xmlns:p14="http://schemas.microsoft.com/office/powerpoint/2010/main" val="2081288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395536" y="476672"/>
            <a:ext cx="8229600" cy="606425"/>
          </a:xfrm>
        </p:spPr>
        <p:txBody>
          <a:bodyPr/>
          <a:lstStyle/>
          <a:p>
            <a:br>
              <a:rPr lang="de-DE" dirty="0">
                <a:solidFill>
                  <a:srgbClr val="FABB00"/>
                </a:solidFill>
                <a:latin typeface="Arial" panose="020B0604020202020204" pitchFamily="34" charset="0"/>
                <a:cs typeface="Arial" panose="020B0604020202020204" pitchFamily="34" charset="0"/>
              </a:rPr>
            </a:br>
            <a:r>
              <a:rPr lang="de-DE" dirty="0">
                <a:solidFill>
                  <a:srgbClr val="FABB00"/>
                </a:solidFill>
                <a:latin typeface="+mj-lt"/>
                <a:cs typeface="Arial" panose="020B0604020202020204" pitchFamily="34" charset="0"/>
              </a:rPr>
              <a:t>Stärkung des Immunsystems</a:t>
            </a:r>
          </a:p>
        </p:txBody>
      </p:sp>
      <p:sp>
        <p:nvSpPr>
          <p:cNvPr id="9" name="Inhaltsplatzhalter 8"/>
          <p:cNvSpPr>
            <a:spLocks noGrp="1"/>
          </p:cNvSpPr>
          <p:nvPr>
            <p:ph idx="1"/>
          </p:nvPr>
        </p:nvSpPr>
        <p:spPr>
          <a:xfrm>
            <a:off x="414338" y="1493838"/>
            <a:ext cx="6102350" cy="4868862"/>
          </a:xfrm>
        </p:spPr>
        <p:txBody>
          <a:bodyPr>
            <a:normAutofit/>
          </a:bodyPr>
          <a:lstStyle/>
          <a:p>
            <a:pPr marL="162000" lvl="1" indent="-162000">
              <a:lnSpc>
                <a:spcPct val="110000"/>
              </a:lnSpc>
              <a:spcAft>
                <a:spcPts val="0"/>
              </a:spcAft>
              <a:buFont typeface="Arial" panose="020B0604020202020204" pitchFamily="34" charset="0"/>
              <a:buChar char="•"/>
            </a:pPr>
            <a:r>
              <a:rPr lang="de-DE" dirty="0"/>
              <a:t>Mit Landwirtin/-wirt betriebsspezifische Impfstrategie entwickeln, umsetzen und regelmäßig überarbeiten</a:t>
            </a:r>
          </a:p>
          <a:p>
            <a:pPr marL="324000" lvl="4">
              <a:lnSpc>
                <a:spcPct val="110000"/>
              </a:lnSpc>
              <a:spcAft>
                <a:spcPts val="0"/>
              </a:spcAft>
              <a:buFont typeface="Symbol" panose="05050102010706020507" pitchFamily="18" charset="2"/>
              <a:buChar char="-"/>
            </a:pPr>
            <a:r>
              <a:rPr lang="de-DE" dirty="0"/>
              <a:t>Dabei frühere Erkrankungen und Managementfaktoren beachten</a:t>
            </a:r>
          </a:p>
          <a:p>
            <a:pPr marL="324000" lvl="4">
              <a:lnSpc>
                <a:spcPct val="110000"/>
              </a:lnSpc>
              <a:spcAft>
                <a:spcPts val="0"/>
              </a:spcAft>
              <a:buFont typeface="Symbol" panose="05050102010706020507" pitchFamily="18" charset="2"/>
              <a:buChar char="-"/>
            </a:pPr>
            <a:r>
              <a:rPr lang="de-DE" dirty="0"/>
              <a:t>Impfmaßnahmen im Bestand regelmäßig prüfen und kritisch hinterfragen</a:t>
            </a:r>
          </a:p>
          <a:p>
            <a:pPr marL="162000" lvl="1" indent="-162000">
              <a:lnSpc>
                <a:spcPct val="110000"/>
              </a:lnSpc>
              <a:spcAft>
                <a:spcPts val="0"/>
              </a:spcAft>
              <a:buFont typeface="Arial" panose="020B0604020202020204" pitchFamily="34" charset="0"/>
              <a:buChar char="•"/>
            </a:pPr>
            <a:r>
              <a:rPr lang="de-DE" dirty="0" err="1"/>
              <a:t>Kolostrumversorgung</a:t>
            </a:r>
            <a:r>
              <a:rPr lang="de-DE" dirty="0"/>
              <a:t> der Jungtiere in guter Qualität sicherstellen</a:t>
            </a:r>
          </a:p>
          <a:p>
            <a:pPr marL="162000" lvl="1" indent="-162000">
              <a:lnSpc>
                <a:spcPct val="110000"/>
              </a:lnSpc>
              <a:spcAft>
                <a:spcPts val="0"/>
              </a:spcAft>
              <a:buFont typeface="Arial" panose="020B0604020202020204" pitchFamily="34" charset="0"/>
              <a:buChar char="•"/>
            </a:pPr>
            <a:r>
              <a:rPr lang="de-DE" dirty="0"/>
              <a:t>Prä- und probiotische Futtermittelzusätze</a:t>
            </a:r>
          </a:p>
          <a:p>
            <a:pPr marL="162000" lvl="1" indent="-162000">
              <a:lnSpc>
                <a:spcPct val="110000"/>
              </a:lnSpc>
              <a:spcAft>
                <a:spcPts val="0"/>
              </a:spcAft>
              <a:buFont typeface="Arial" panose="020B0604020202020204" pitchFamily="34" charset="0"/>
              <a:buChar char="•"/>
            </a:pPr>
            <a:r>
              <a:rPr lang="de-DE" dirty="0"/>
              <a:t>Häufigkeit der Tierbeobachtung bei Geburten, </a:t>
            </a:r>
            <a:r>
              <a:rPr lang="de-DE" dirty="0" err="1"/>
              <a:t>Kolostrumaufnahme</a:t>
            </a:r>
            <a:r>
              <a:rPr lang="de-DE" dirty="0"/>
              <a:t> und neuen Gruppenzusammenstellungen erhöhen, ggf. mit technischen Hilfsmitteln (z.B. Kamera, s. Foto)</a:t>
            </a: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pic>
        <p:nvPicPr>
          <p:cNvPr id="11" name="Picture 2" descr="Foto eines Abkalbestalls, der mit einer Kamera überwacht wird. " title="Abkalbestall mit Kameraüberwachu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9552" y="4293096"/>
            <a:ext cx="2916104" cy="2187078"/>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12" descr="Foto eines Refraktrometers" title="Refraktrometer">
            <a:extLst>
              <a:ext uri="{FF2B5EF4-FFF2-40B4-BE49-F238E27FC236}">
                <a16:creationId xmlns:a16="http://schemas.microsoft.com/office/drawing/2014/main" id="{E17AA9F1-1305-43E2-9C06-54B41F618B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47191" y="4293096"/>
            <a:ext cx="2909691" cy="2182268"/>
          </a:xfrm>
          <a:prstGeom prst="rect">
            <a:avLst/>
          </a:prstGeom>
        </p:spPr>
      </p:pic>
      <p:pic>
        <p:nvPicPr>
          <p:cNvPr id="12" name="Grafik 11" descr="Foto von einem Kolostrometer in einem Behältnis mit Kolostrum. " title="Kolostrometer">
            <a:extLst>
              <a:ext uri="{FF2B5EF4-FFF2-40B4-BE49-F238E27FC236}">
                <a16:creationId xmlns:a16="http://schemas.microsoft.com/office/drawing/2014/main" id="{27C03DB8-85D0-4C31-8B24-E7BD663CD5D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51724" y="4293097"/>
            <a:ext cx="1636700" cy="2182268"/>
          </a:xfrm>
          <a:prstGeom prst="rect">
            <a:avLst/>
          </a:prstGeom>
        </p:spPr>
      </p:pic>
      <p:sp>
        <p:nvSpPr>
          <p:cNvPr id="14" name="Textfeld 13"/>
          <p:cNvSpPr txBox="1"/>
          <p:nvPr/>
        </p:nvSpPr>
        <p:spPr>
          <a:xfrm>
            <a:off x="5724128" y="3987656"/>
            <a:ext cx="3193057" cy="253916"/>
          </a:xfrm>
          <a:prstGeom prst="rect">
            <a:avLst/>
          </a:prstGeom>
          <a:noFill/>
        </p:spPr>
        <p:txBody>
          <a:bodyPr wrap="square" rtlCol="0">
            <a:spAutoFit/>
          </a:bodyPr>
          <a:lstStyle/>
          <a:p>
            <a:r>
              <a:rPr lang="de-DE" sz="1050" dirty="0"/>
              <a:t>Fotos: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FDEE4C4-E07B-410C-B65D-FE2D7B7E2FD6}"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29</a:t>
            </a:fld>
            <a:endParaRPr lang="de-DE">
              <a:solidFill>
                <a:schemeClr val="bg1"/>
              </a:solidFill>
            </a:endParaRPr>
          </a:p>
        </p:txBody>
      </p:sp>
    </p:spTree>
    <p:extLst>
      <p:ext uri="{BB962C8B-B14F-4D97-AF65-F5344CB8AC3E}">
        <p14:creationId xmlns:p14="http://schemas.microsoft.com/office/powerpoint/2010/main" val="261379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el 1"/>
          <p:cNvSpPr>
            <a:spLocks noGrp="1"/>
          </p:cNvSpPr>
          <p:nvPr>
            <p:ph type="title"/>
          </p:nvPr>
        </p:nvSpPr>
        <p:spPr>
          <a:xfrm>
            <a:off x="414338" y="469900"/>
            <a:ext cx="8229600" cy="612775"/>
          </a:xfrm>
        </p:spPr>
        <p:txBody>
          <a:bodyPr/>
          <a:lstStyle/>
          <a:p>
            <a:r>
              <a:rPr lang="de-DE" dirty="0">
                <a:solidFill>
                  <a:srgbClr val="FABB00"/>
                </a:solidFill>
                <a:latin typeface="+mj-lt"/>
                <a:cs typeface="Arial" panose="020B0604020202020204" pitchFamily="34" charset="0"/>
              </a:rPr>
              <a:t>Hintergrund „Minimierung von Arzneimitteln“</a:t>
            </a:r>
          </a:p>
        </p:txBody>
      </p:sp>
      <p:sp>
        <p:nvSpPr>
          <p:cNvPr id="8" name="Inhaltsplatzhalter 8"/>
          <p:cNvSpPr>
            <a:spLocks noGrp="1"/>
          </p:cNvSpPr>
          <p:nvPr>
            <p:ph idx="1"/>
          </p:nvPr>
        </p:nvSpPr>
        <p:spPr>
          <a:xfrm>
            <a:off x="414338" y="1565846"/>
            <a:ext cx="4589710" cy="4887490"/>
          </a:xfrm>
        </p:spPr>
        <p:txBody>
          <a:bodyPr>
            <a:normAutofit/>
          </a:bodyPr>
          <a:lstStyle/>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Antibiotikaresistenzen und Tierwohlaspekte stehen im Fokus der öffentlichen Diskussion</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Rechtliche Änderungen mit der 17. AMG Novelle im Jahr 2021</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Diskussion um die Abschaffung des Dispensierrechts</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Nachfragen der Landwirtinnen und Landwirte nach Prävention und alternativen Behandlungs-möglichkeiten</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Wandel der Aufgaben der Tierärztinnen und Tierärzte mehr zum Beratenden</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Wenig Ausbildungsangebote im Bereich Beratung/ ganzheitliche Betrachtung </a:t>
            </a:r>
          </a:p>
          <a:p>
            <a:pPr marL="162000" lvl="1" indent="-162000" fontAlgn="auto">
              <a:lnSpc>
                <a:spcPct val="110000"/>
              </a:lnSpc>
              <a:spcBef>
                <a:spcPts val="1200"/>
              </a:spcBef>
              <a:spcAft>
                <a:spcPts val="0"/>
              </a:spcAft>
              <a:buFont typeface="Arial" panose="020B0604020202020204" pitchFamily="34" charset="0"/>
              <a:buChar char="•"/>
              <a:defRPr/>
            </a:pPr>
            <a:r>
              <a:rPr lang="de-DE" dirty="0">
                <a:ea typeface="+mn-ea"/>
              </a:rPr>
              <a:t>Zunehmendes Handeln nach dem Vorsorgeprinzip</a:t>
            </a:r>
          </a:p>
        </p:txBody>
      </p:sp>
      <p:pic>
        <p:nvPicPr>
          <p:cNvPr id="2" name="Grafik 1" descr="1. Foto mit Schweinen in Stall. Darüber Titel: MRSA - Hier wüteten resistente Keime, Tausende Tiere hatten keine Chance.&#10;2. Foto mit Hühnern im Stall: Darüber Titel: Nach dem Superkeim - kein Gockel kräht mehr auf dem Must. Mangelnde Stallhygiene brachte den Tod!&#10;3. Foto mit Rindern im Stall: Darüber Titel: Antibiotika - Milch enthält resistente Bakterien, Tierärzte und Immunologen machtlos " title="Potentielle Titel von drei Zeitungsmeldungen zu Tierarzneimittel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704068"/>
            <a:ext cx="3713644" cy="5893284"/>
          </a:xfrm>
          <a:prstGeom prst="rect">
            <a:avLst/>
          </a:prstGeom>
        </p:spPr>
      </p:pic>
      <p:sp>
        <p:nvSpPr>
          <p:cNvPr id="5126" name="Textplatzhalter 3"/>
          <p:cNvSpPr>
            <a:spLocks noGrp="1"/>
          </p:cNvSpPr>
          <p:nvPr>
            <p:ph type="body" sz="quarter" idx="13"/>
          </p:nvPr>
        </p:nvSpPr>
        <p:spPr bwMode="auto">
          <a:xfrm>
            <a:off x="414338" y="301625"/>
            <a:ext cx="8207375" cy="287338"/>
          </a:xfrm>
        </p:spPr>
        <p:txBody>
          <a:bodyPr wrap="square" numCol="1" anchor="t" anchorCtr="0" compatLnSpc="1">
            <a:prstTxWarp prst="textNoShape">
              <a:avLst/>
            </a:prstTxWarp>
            <a:normAutofit/>
          </a:bodyPr>
          <a:lstStyle/>
          <a:p>
            <a:r>
              <a:rPr lang="de-DE" dirty="0">
                <a:latin typeface="Calibri" charset="0"/>
              </a:rPr>
              <a:t>Umweltaspekte von Tierarzneimitteln in der tiermedizinischen Praxis</a:t>
            </a:r>
            <a:endParaRPr dirty="0">
              <a:latin typeface="Calibri" charset="0"/>
            </a:endParaRPr>
          </a:p>
        </p:txBody>
      </p:sp>
      <p:sp>
        <p:nvSpPr>
          <p:cNvPr id="5123" name="Datumsplatzhalter 6"/>
          <p:cNvSpPr>
            <a:spLocks noGrp="1"/>
          </p:cNvSpPr>
          <p:nvPr>
            <p:ph type="dt"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E8078B7-CDEE-468B-8965-D846D62AAC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5124" name="Fußzeilenplatzhalter 5"/>
          <p:cNvSpPr>
            <a:spLocks noGrp="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5125" name="Foliennummernplatzhalter 4"/>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C63257E-6B51-8441-A4C3-0FAAE14A0A6C}" type="slidenum">
              <a:rPr lang="de-DE">
                <a:solidFill>
                  <a:schemeClr val="bg1"/>
                </a:solidFill>
              </a:rPr>
              <a:pPr fontAlgn="base">
                <a:spcBef>
                  <a:spcPct val="0"/>
                </a:spcBef>
                <a:spcAft>
                  <a:spcPct val="0"/>
                </a:spcAft>
              </a:pPr>
              <a:t>3</a:t>
            </a:fld>
            <a:endParaRPr lang="de-DE">
              <a:solidFill>
                <a:schemeClr val="bg1"/>
              </a:solidFill>
            </a:endParaRPr>
          </a:p>
        </p:txBody>
      </p:sp>
    </p:spTree>
    <p:extLst>
      <p:ext uri="{BB962C8B-B14F-4D97-AF65-F5344CB8AC3E}">
        <p14:creationId xmlns:p14="http://schemas.microsoft.com/office/powerpoint/2010/main" val="3244419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334126" cy="606425"/>
          </a:xfrm>
        </p:spPr>
        <p:txBody>
          <a:bodyPr/>
          <a:lstStyle/>
          <a:p>
            <a:r>
              <a:rPr lang="de-DE" dirty="0">
                <a:solidFill>
                  <a:srgbClr val="FABB00"/>
                </a:solidFill>
                <a:latin typeface="+mj-lt"/>
                <a:cs typeface="Arial" panose="020B0604020202020204" pitchFamily="34" charset="0"/>
              </a:rPr>
              <a:t>Gesundheitschecks, Schnelltests und Teilnahmen an Monitoring-Maßnahmen I</a:t>
            </a:r>
          </a:p>
        </p:txBody>
      </p:sp>
      <p:sp>
        <p:nvSpPr>
          <p:cNvPr id="9" name="Inhaltsplatzhalter 8"/>
          <p:cNvSpPr>
            <a:spLocks noGrp="1"/>
          </p:cNvSpPr>
          <p:nvPr>
            <p:ph idx="1"/>
          </p:nvPr>
        </p:nvSpPr>
        <p:spPr>
          <a:xfrm>
            <a:off x="414338" y="1493838"/>
            <a:ext cx="783007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b="1" dirty="0"/>
              <a:t>Gesundheitscheck</a:t>
            </a:r>
          </a:p>
          <a:p>
            <a:pPr marL="324000" lvl="2" fontAlgn="auto">
              <a:lnSpc>
                <a:spcPct val="110000"/>
              </a:lnSpc>
              <a:spcAft>
                <a:spcPts val="0"/>
              </a:spcAft>
              <a:buFont typeface="Symbol" panose="05050102010706020507" pitchFamily="18" charset="2"/>
              <a:buChar char="-"/>
              <a:defRPr/>
            </a:pPr>
            <a:r>
              <a:rPr lang="de-DE" dirty="0"/>
              <a:t>Dient der Ermittlung des Gesundheitszustandes</a:t>
            </a:r>
          </a:p>
          <a:p>
            <a:pPr marL="324000" lvl="2" fontAlgn="auto">
              <a:lnSpc>
                <a:spcPct val="110000"/>
              </a:lnSpc>
              <a:spcAft>
                <a:spcPts val="0"/>
              </a:spcAft>
              <a:buFont typeface="Symbol" panose="05050102010706020507" pitchFamily="18" charset="2"/>
              <a:buChar char="-"/>
              <a:defRPr/>
            </a:pPr>
            <a:r>
              <a:rPr lang="de-DE" dirty="0"/>
              <a:t>Gesundheitsrisiken und Krankheiten können früh erkannt werden</a:t>
            </a:r>
          </a:p>
          <a:p>
            <a:pPr marL="162000" lvl="1" indent="-162000" fontAlgn="auto">
              <a:lnSpc>
                <a:spcPct val="110000"/>
              </a:lnSpc>
              <a:spcAft>
                <a:spcPts val="0"/>
              </a:spcAft>
              <a:buFont typeface="Arial" panose="020B0604020202020204" pitchFamily="34" charset="0"/>
              <a:buChar char="•"/>
              <a:defRPr/>
            </a:pPr>
            <a:r>
              <a:rPr lang="de-DE" b="1" dirty="0"/>
              <a:t>Schnelltest</a:t>
            </a:r>
            <a:r>
              <a:rPr lang="de-DE" dirty="0"/>
              <a:t> </a:t>
            </a:r>
          </a:p>
          <a:p>
            <a:pPr marL="324000" lvl="2" fontAlgn="auto">
              <a:lnSpc>
                <a:spcPct val="110000"/>
              </a:lnSpc>
              <a:spcAft>
                <a:spcPts val="0"/>
              </a:spcAft>
              <a:buFont typeface="Symbol" panose="05050102010706020507" pitchFamily="18" charset="2"/>
              <a:buChar char="-"/>
              <a:defRPr/>
            </a:pPr>
            <a:r>
              <a:rPr lang="de-DE" dirty="0"/>
              <a:t>Schnell und nahezu überall durchführbar, Probe muss nicht in Labor geschickt werden</a:t>
            </a:r>
          </a:p>
          <a:p>
            <a:pPr marL="324000" lvl="2" fontAlgn="auto">
              <a:lnSpc>
                <a:spcPct val="110000"/>
              </a:lnSpc>
              <a:spcAft>
                <a:spcPts val="0"/>
              </a:spcAft>
              <a:buFont typeface="Symbol" panose="05050102010706020507" pitchFamily="18" charset="2"/>
              <a:buChar char="-"/>
              <a:defRPr/>
            </a:pPr>
            <a:r>
              <a:rPr lang="de-DE" dirty="0"/>
              <a:t>Dient dem schnellen Nachweis von Konzentrationen von z.B. Hormonen, Proteinen oder Enzymen </a:t>
            </a:r>
          </a:p>
          <a:p>
            <a:pPr marL="324000" lvl="2" fontAlgn="auto">
              <a:lnSpc>
                <a:spcPct val="110000"/>
              </a:lnSpc>
              <a:spcAft>
                <a:spcPts val="0"/>
              </a:spcAft>
              <a:buFont typeface="Symbol" panose="05050102010706020507" pitchFamily="18" charset="2"/>
              <a:buChar char="-"/>
              <a:defRPr/>
            </a:pPr>
            <a:r>
              <a:rPr lang="de-DE" dirty="0"/>
              <a:t>Kann verschiedene Erkrankungen kurzfristig nachweisen </a:t>
            </a:r>
            <a:r>
              <a:rPr lang="de-DE" dirty="0">
                <a:sym typeface="Wingdings" panose="05000000000000000000" pitchFamily="2" charset="2"/>
              </a:rPr>
              <a:t> Sofortdiagnostik</a:t>
            </a:r>
          </a:p>
          <a:p>
            <a:pPr marL="162000" lvl="1" indent="-162000" fontAlgn="auto">
              <a:lnSpc>
                <a:spcPct val="110000"/>
              </a:lnSpc>
              <a:spcAft>
                <a:spcPts val="0"/>
              </a:spcAft>
              <a:buFont typeface="Arial" panose="020B0604020202020204" pitchFamily="34" charset="0"/>
              <a:buChar char="•"/>
              <a:defRPr/>
            </a:pPr>
            <a:r>
              <a:rPr lang="de-DE" b="1" dirty="0">
                <a:sym typeface="Wingdings" panose="05000000000000000000" pitchFamily="2" charset="2"/>
              </a:rPr>
              <a:t>Monitoring-Maßnahmen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Dienen der Überwachung von Prozessen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Erfassen bestimmte Parameter</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Fehlerhafte Abläufe können frühzeitig erkannt und ausgeschaltet werden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Technische Hilfsmittel können verwendet werden (z.B. Kameras zur Videoaufzeichnung)</a:t>
            </a:r>
            <a:endParaRPr lang="de-DE" dirty="0"/>
          </a:p>
          <a:p>
            <a:pPr lvl="1" fontAlgn="auto">
              <a:spcAft>
                <a:spcPts val="0"/>
              </a:spcAft>
              <a:defRPr/>
            </a:pPr>
            <a:endParaRPr lang="de-DE" dirty="0"/>
          </a:p>
          <a:p>
            <a:pPr lvl="1" fontAlgn="auto">
              <a:spcAft>
                <a:spcPts val="0"/>
              </a:spcAft>
              <a:defRPr/>
            </a:pP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4DBAD41C-5627-4EDB-A485-D3BE1670D4D8}"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30</a:t>
            </a:fld>
            <a:endParaRPr lang="de-DE">
              <a:solidFill>
                <a:schemeClr val="bg1"/>
              </a:solidFill>
            </a:endParaRPr>
          </a:p>
        </p:txBody>
      </p:sp>
    </p:spTree>
    <p:extLst>
      <p:ext uri="{BB962C8B-B14F-4D97-AF65-F5344CB8AC3E}">
        <p14:creationId xmlns:p14="http://schemas.microsoft.com/office/powerpoint/2010/main" val="104069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br>
              <a:rPr lang="de-DE" dirty="0">
                <a:solidFill>
                  <a:srgbClr val="FABB00"/>
                </a:solidFill>
                <a:latin typeface="Arial" panose="020B0604020202020204" pitchFamily="34" charset="0"/>
                <a:cs typeface="Arial" panose="020B0604020202020204" pitchFamily="34" charset="0"/>
              </a:rPr>
            </a:br>
            <a:r>
              <a:rPr lang="de-DE" dirty="0">
                <a:solidFill>
                  <a:srgbClr val="FABB00"/>
                </a:solidFill>
                <a:latin typeface="+mj-lt"/>
                <a:cs typeface="Arial" panose="020B0604020202020204" pitchFamily="34" charset="0"/>
              </a:rPr>
              <a:t>Nutzung von Checklisten</a:t>
            </a:r>
          </a:p>
        </p:txBody>
      </p:sp>
      <p:sp>
        <p:nvSpPr>
          <p:cNvPr id="13" name="Inhaltsplatzhalter 8"/>
          <p:cNvSpPr>
            <a:spLocks noGrp="1"/>
          </p:cNvSpPr>
          <p:nvPr>
            <p:ph idx="1"/>
          </p:nvPr>
        </p:nvSpPr>
        <p:spPr>
          <a:xfrm>
            <a:off x="414338" y="1493838"/>
            <a:ext cx="7902078" cy="2007170"/>
          </a:xfrm>
        </p:spPr>
        <p:txBody>
          <a:bodyPr>
            <a:normAutofit/>
          </a:bodyPr>
          <a:lstStyle/>
          <a:p>
            <a:pPr fontAlgn="auto">
              <a:lnSpc>
                <a:spcPct val="110000"/>
              </a:lnSpc>
              <a:spcAft>
                <a:spcPts val="0"/>
              </a:spcAft>
              <a:defRPr/>
            </a:pPr>
            <a:r>
              <a:rPr lang="de-DE" dirty="0">
                <a:ea typeface="+mn-ea"/>
              </a:rPr>
              <a:t>Nutzung von betriebsindividuellen Checklisten und Datenaufzeichnungen </a:t>
            </a:r>
            <a:br>
              <a:rPr lang="de-DE" dirty="0">
                <a:ea typeface="+mn-ea"/>
              </a:rPr>
            </a:br>
            <a:r>
              <a:rPr lang="de-DE" dirty="0">
                <a:ea typeface="+mn-ea"/>
              </a:rPr>
              <a:t>zur Früherkennung von Erkrankungen</a:t>
            </a:r>
          </a:p>
          <a:p>
            <a:pPr marL="162000" lvl="3" fontAlgn="auto">
              <a:lnSpc>
                <a:spcPct val="110000"/>
              </a:lnSpc>
              <a:spcAft>
                <a:spcPts val="0"/>
              </a:spcAft>
              <a:buFont typeface="Arial" panose="020B0604020202020204" pitchFamily="34" charset="0"/>
              <a:buChar char="•"/>
              <a:defRPr/>
            </a:pPr>
            <a:r>
              <a:rPr lang="de-DE" dirty="0"/>
              <a:t>Geeignete Kenngrößen:</a:t>
            </a:r>
          </a:p>
          <a:p>
            <a:pPr lvl="3" fontAlgn="auto">
              <a:lnSpc>
                <a:spcPct val="110000"/>
              </a:lnSpc>
              <a:spcAft>
                <a:spcPts val="0"/>
              </a:spcAft>
              <a:defRPr/>
            </a:pPr>
            <a:r>
              <a:rPr lang="de-DE" dirty="0"/>
              <a:t>Wasser- und Futterverbrauch</a:t>
            </a:r>
          </a:p>
          <a:p>
            <a:pPr lvl="3" fontAlgn="auto">
              <a:lnSpc>
                <a:spcPct val="110000"/>
              </a:lnSpc>
              <a:spcAft>
                <a:spcPts val="0"/>
              </a:spcAft>
              <a:defRPr/>
            </a:pPr>
            <a:r>
              <a:rPr lang="de-DE" dirty="0"/>
              <a:t>Körpergewicht</a:t>
            </a:r>
          </a:p>
          <a:p>
            <a:pPr lvl="3" fontAlgn="auto">
              <a:lnSpc>
                <a:spcPct val="110000"/>
              </a:lnSpc>
              <a:spcAft>
                <a:spcPts val="0"/>
              </a:spcAft>
              <a:defRPr/>
            </a:pPr>
            <a:r>
              <a:rPr lang="de-DE" dirty="0"/>
              <a:t>Bewegungsaktivität</a:t>
            </a:r>
          </a:p>
          <a:p>
            <a:pPr lvl="3" fontAlgn="auto">
              <a:lnSpc>
                <a:spcPct val="110000"/>
              </a:lnSpc>
              <a:spcAft>
                <a:spcPts val="0"/>
              </a:spcAft>
              <a:defRPr/>
            </a:pPr>
            <a:r>
              <a:rPr lang="de-DE" dirty="0"/>
              <a:t>Leistungsdaten (Zunahmen, Milchmenge, …)</a:t>
            </a:r>
          </a:p>
          <a:p>
            <a:pPr marL="285750"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p:txBody>
      </p:sp>
      <p:pic>
        <p:nvPicPr>
          <p:cNvPr id="3" name="Grafik 2" descr="Foto eines Landwirts in Schutzkleidung vor Anzeigetafel eines digitalen Monitoringsystems." title="Technisch unterstütztes Gesundheitsmonitori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3356992"/>
            <a:ext cx="4064496" cy="3048372"/>
          </a:xfrm>
          <a:prstGeom prst="rect">
            <a:avLst/>
          </a:prstGeom>
        </p:spPr>
      </p:pic>
      <p:sp>
        <p:nvSpPr>
          <p:cNvPr id="9" name="Textfeld 8"/>
          <p:cNvSpPr txBox="1"/>
          <p:nvPr/>
        </p:nvSpPr>
        <p:spPr>
          <a:xfrm>
            <a:off x="4691311" y="6199420"/>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68254AB-90AA-497C-8DC7-995AADC77907}"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31</a:t>
            </a:fld>
            <a:endParaRPr lang="de-DE">
              <a:solidFill>
                <a:schemeClr val="bg1"/>
              </a:solidFill>
            </a:endParaRPr>
          </a:p>
        </p:txBody>
      </p:sp>
    </p:spTree>
    <p:extLst>
      <p:ext uri="{BB962C8B-B14F-4D97-AF65-F5344CB8AC3E}">
        <p14:creationId xmlns:p14="http://schemas.microsoft.com/office/powerpoint/2010/main" val="27430760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Fazit - Handlungsmöglichkeiten im präventiven Gesundheitsmanagement </a:t>
            </a:r>
          </a:p>
        </p:txBody>
      </p:sp>
      <p:sp>
        <p:nvSpPr>
          <p:cNvPr id="9" name="Inhaltsplatzhalter 8">
            <a:extLst>
              <a:ext uri="{FF2B5EF4-FFF2-40B4-BE49-F238E27FC236}">
                <a16:creationId xmlns:a16="http://schemas.microsoft.com/office/drawing/2014/main" id="{6B5630C6-D1E7-43F8-A4D0-0CF8443E14E4}"/>
              </a:ext>
            </a:extLst>
          </p:cNvPr>
          <p:cNvSpPr>
            <a:spLocks noGrp="1"/>
          </p:cNvSpPr>
          <p:nvPr>
            <p:ph idx="1"/>
          </p:nvPr>
        </p:nvSpPr>
        <p:spPr>
          <a:xfrm>
            <a:off x="414338" y="1493838"/>
            <a:ext cx="7398022" cy="4868862"/>
          </a:xfrm>
        </p:spPr>
        <p:txBody>
          <a:bodyPr>
            <a:normAutofit/>
          </a:bodyPr>
          <a:lstStyle/>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Präventives Gesundheitsmanagement ist der wichtigste Baustein zur Reduktion von Tierarzneimitteln</a:t>
            </a:r>
          </a:p>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Tierärztliche Bestandsbetreuung: Wandel der Rolle von Tierärztin/-arzt hin zu mehr Beratung im präventiven Gesundheitsmanagement.</a:t>
            </a:r>
          </a:p>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Die Tierärzteschaft kann hier einen wesentlichen Beitrag leisten.</a:t>
            </a:r>
          </a:p>
          <a:p>
            <a:pPr marL="609750" lvl="3" indent="-285750" fontAlgn="auto">
              <a:spcBef>
                <a:spcPts val="1200"/>
              </a:spcBef>
              <a:spcAft>
                <a:spcPts val="0"/>
              </a:spcAft>
              <a:buClr>
                <a:schemeClr val="tx2"/>
              </a:buClr>
              <a:buFont typeface="Arial" panose="020B0604020202020204" pitchFamily="34" charset="0"/>
              <a:buChar char="•"/>
              <a:defRPr/>
            </a:pPr>
            <a:endParaRPr lang="de-DE" sz="1600" dirty="0"/>
          </a:p>
          <a:p>
            <a:pPr marL="285750" lvl="1" indent="-285750" fontAlgn="auto">
              <a:lnSpc>
                <a:spcPct val="140000"/>
              </a:lnSpc>
              <a:spcBef>
                <a:spcPts val="1200"/>
              </a:spcBef>
              <a:spcAft>
                <a:spcPts val="0"/>
              </a:spcAft>
              <a:buClr>
                <a:schemeClr val="tx2"/>
              </a:buClr>
              <a:buFont typeface="Wingdings" panose="05000000000000000000" pitchFamily="2" charset="2"/>
              <a:buChar char="à"/>
              <a:defRPr/>
            </a:pPr>
            <a:r>
              <a:rPr lang="de-DE" sz="2200" b="1" dirty="0">
                <a:solidFill>
                  <a:schemeClr val="accent3"/>
                </a:solidFill>
                <a:sym typeface="Wingdings" panose="05000000000000000000" pitchFamily="2" charset="2"/>
              </a:rPr>
              <a:t>Gesunde Tiere brauchen keine Tierarzneimittel</a:t>
            </a:r>
          </a:p>
          <a:p>
            <a:pPr marL="68263" lvl="3" indent="-68263" fontAlgn="auto">
              <a:spcBef>
                <a:spcPts val="1200"/>
              </a:spcBef>
              <a:spcAft>
                <a:spcPts val="0"/>
              </a:spcAft>
              <a:buClr>
                <a:schemeClr val="tx2"/>
              </a:buClr>
              <a:buFont typeface="Arial" panose="020B0604020202020204" pitchFamily="34" charset="0"/>
              <a:buChar char="•"/>
              <a:defRPr/>
            </a:pPr>
            <a:endParaRPr lang="de-DE" sz="1600" dirty="0"/>
          </a:p>
          <a:p>
            <a:pPr lvl="1" fontAlgn="auto">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F630510A-F645-4BC6-9698-CADA33B65A7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32</a:t>
            </a:fld>
            <a:endParaRPr lang="de-DE">
              <a:solidFill>
                <a:schemeClr val="bg1"/>
              </a:solidFill>
            </a:endParaRPr>
          </a:p>
        </p:txBody>
      </p:sp>
    </p:spTree>
    <p:extLst>
      <p:ext uri="{BB962C8B-B14F-4D97-AF65-F5344CB8AC3E}">
        <p14:creationId xmlns:p14="http://schemas.microsoft.com/office/powerpoint/2010/main" val="1532944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4</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b="1" dirty="0">
                <a:latin typeface="Arial" panose="020B0604020202020204" pitchFamily="34" charset="0"/>
                <a:cs typeface="Arial" panose="020B0604020202020204" pitchFamily="34" charset="0"/>
              </a:rPr>
              <a:t>5. Handeln nach dem </a:t>
            </a:r>
            <a:r>
              <a:rPr lang="de-DE" sz="1500" b="1" dirty="0" err="1">
                <a:latin typeface="Arial" panose="020B0604020202020204" pitchFamily="34" charset="0"/>
                <a:cs typeface="Arial" panose="020B0604020202020204" pitchFamily="34" charset="0"/>
              </a:rPr>
              <a:t>One</a:t>
            </a:r>
            <a:r>
              <a:rPr lang="de-DE" sz="1500" b="1" dirty="0">
                <a:latin typeface="Arial" panose="020B0604020202020204" pitchFamily="34" charset="0"/>
                <a:cs typeface="Arial" panose="020B0604020202020204" pitchFamily="34" charset="0"/>
              </a:rPr>
              <a:t> </a:t>
            </a:r>
            <a:r>
              <a:rPr lang="de-DE" sz="1500" b="1" dirty="0" err="1">
                <a:latin typeface="Arial" panose="020B0604020202020204" pitchFamily="34" charset="0"/>
                <a:cs typeface="Arial" panose="020B0604020202020204" pitchFamily="34" charset="0"/>
              </a:rPr>
              <a:t>Health</a:t>
            </a:r>
            <a:r>
              <a:rPr lang="de-DE" sz="1500" b="1" dirty="0">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33</a:t>
            </a:fld>
            <a:endParaRPr lang="de-DE">
              <a:solidFill>
                <a:schemeClr val="bg1"/>
              </a:solidFill>
            </a:endParaRPr>
          </a:p>
        </p:txBody>
      </p:sp>
    </p:spTree>
    <p:extLst>
      <p:ext uri="{BB962C8B-B14F-4D97-AF65-F5344CB8AC3E}">
        <p14:creationId xmlns:p14="http://schemas.microsoft.com/office/powerpoint/2010/main" val="2932024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Handlungsmöglichkeiten in der täglichen Praxis</a:t>
            </a:r>
          </a:p>
        </p:txBody>
      </p:sp>
      <p:sp>
        <p:nvSpPr>
          <p:cNvPr id="2" name="Rechteck 1" descr="Hintergrund dunkelocker hinter allen Listenpunkten." title="Hintergrund Liste Präventives Gesundheitsmanagement"/>
          <p:cNvSpPr/>
          <p:nvPr/>
        </p:nvSpPr>
        <p:spPr>
          <a:xfrm>
            <a:off x="414338" y="1665563"/>
            <a:ext cx="5381798" cy="4211709"/>
          </a:xfrm>
          <a:prstGeom prst="rect">
            <a:avLst/>
          </a:prstGeom>
          <a:solidFill>
            <a:schemeClr val="accent3"/>
          </a:solidFill>
          <a:ln w="476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81844" y="1701969"/>
            <a:ext cx="5381798" cy="769441"/>
          </a:xfrm>
          <a:prstGeom prst="rect">
            <a:avLst/>
          </a:prstGeom>
          <a:noFill/>
        </p:spPr>
        <p:txBody>
          <a:bodyPr wrap="square" rtlCol="0">
            <a:spAutoFit/>
          </a:bodyPr>
          <a:lstStyle/>
          <a:p>
            <a:pPr algn="ctr"/>
            <a:r>
              <a:rPr lang="de-DE" sz="2200" b="1" dirty="0">
                <a:solidFill>
                  <a:schemeClr val="bg1"/>
                </a:solidFill>
                <a:latin typeface="Arial" panose="020B0604020202020204" pitchFamily="34" charset="0"/>
                <a:cs typeface="Arial" panose="020B0604020202020204" pitchFamily="34" charset="0"/>
              </a:rPr>
              <a:t>Handlungsmöglichkeiten in der täglichen Praxis</a:t>
            </a:r>
          </a:p>
        </p:txBody>
      </p:sp>
      <p:sp>
        <p:nvSpPr>
          <p:cNvPr id="28" name="Rechteck 27"/>
          <p:cNvSpPr/>
          <p:nvPr/>
        </p:nvSpPr>
        <p:spPr>
          <a:xfrm>
            <a:off x="568944" y="2564068"/>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Alternativen anwenden</a:t>
            </a:r>
          </a:p>
        </p:txBody>
      </p:sp>
      <p:sp>
        <p:nvSpPr>
          <p:cNvPr id="29" name="Rechteck 28"/>
          <p:cNvSpPr/>
          <p:nvPr/>
        </p:nvSpPr>
        <p:spPr>
          <a:xfrm>
            <a:off x="568944" y="3212349"/>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Packungsbeilage befolgen</a:t>
            </a:r>
          </a:p>
        </p:txBody>
      </p:sp>
      <p:sp>
        <p:nvSpPr>
          <p:cNvPr id="32" name="Rechteck 31"/>
          <p:cNvSpPr/>
          <p:nvPr/>
        </p:nvSpPr>
        <p:spPr>
          <a:xfrm>
            <a:off x="568944" y="3860630"/>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Umweltnebenwirkungen melden</a:t>
            </a:r>
          </a:p>
        </p:txBody>
      </p:sp>
      <p:sp>
        <p:nvSpPr>
          <p:cNvPr id="20" name="Rechteck 19"/>
          <p:cNvSpPr/>
          <p:nvPr/>
        </p:nvSpPr>
        <p:spPr>
          <a:xfrm>
            <a:off x="568944" y="4508911"/>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Verschleppung von Tierarzneimitteln vermeiden</a:t>
            </a:r>
          </a:p>
        </p:txBody>
      </p:sp>
      <p:sp>
        <p:nvSpPr>
          <p:cNvPr id="21" name="Rechteck 20"/>
          <p:cNvSpPr/>
          <p:nvPr/>
        </p:nvSpPr>
        <p:spPr>
          <a:xfrm>
            <a:off x="568944" y="5157192"/>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Lagerung und Entsorgung nach Vorschrift</a:t>
            </a:r>
          </a:p>
        </p:txBody>
      </p:sp>
      <p:sp>
        <p:nvSpPr>
          <p:cNvPr id="14" name="Geschweifte Klammer rechts 13" descr="Geschweifte Klammer, die die ersten fünf Listenpunkte umfasst." title="Geschweifte Klammer Überblick Präventives Gesundheitsmanagement "/>
          <p:cNvSpPr/>
          <p:nvPr/>
        </p:nvSpPr>
        <p:spPr>
          <a:xfrm>
            <a:off x="5580112" y="2492896"/>
            <a:ext cx="864096" cy="3240360"/>
          </a:xfrm>
          <a:prstGeom prst="rightBrace">
            <a:avLst>
              <a:gd name="adj1" fmla="val 0"/>
              <a:gd name="adj2" fmla="val 50298"/>
            </a:avLst>
          </a:prstGeom>
          <a:ln w="539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 name="Textfeld 14">
            <a:extLst>
              <a:ext uri="{FF2B5EF4-FFF2-40B4-BE49-F238E27FC236}">
                <a16:creationId xmlns:a16="http://schemas.microsoft.com/office/drawing/2014/main" id="{4E074DBC-6800-4A60-9FE0-94B13AB11C89}"/>
              </a:ext>
            </a:extLst>
          </p:cNvPr>
          <p:cNvSpPr txBox="1"/>
          <p:nvPr/>
        </p:nvSpPr>
        <p:spPr>
          <a:xfrm>
            <a:off x="6444208" y="3717032"/>
            <a:ext cx="2473852" cy="854080"/>
          </a:xfrm>
          <a:prstGeom prst="rect">
            <a:avLst/>
          </a:prstGeom>
          <a:noFill/>
        </p:spPr>
        <p:txBody>
          <a:bodyPr wrap="square" rtlCol="0">
            <a:spAutoFit/>
          </a:bodyPr>
          <a:lstStyle/>
          <a:p>
            <a:pPr>
              <a:lnSpc>
                <a:spcPct val="110000"/>
              </a:lnSpc>
            </a:pPr>
            <a:r>
              <a:rPr lang="de-DE" sz="1500" dirty="0">
                <a:latin typeface="Arial" panose="020B0604020202020204" pitchFamily="34" charset="0"/>
                <a:cs typeface="Arial" panose="020B0604020202020204" pitchFamily="34" charset="0"/>
              </a:rPr>
              <a:t>Im Folgenden werden diese Handlungsmöglich-</a:t>
            </a:r>
            <a:r>
              <a:rPr lang="de-DE" sz="1500" dirty="0" err="1">
                <a:latin typeface="Arial" panose="020B0604020202020204" pitchFamily="34" charset="0"/>
                <a:cs typeface="Arial" panose="020B0604020202020204" pitchFamily="34" charset="0"/>
              </a:rPr>
              <a:t>keiten</a:t>
            </a:r>
            <a:r>
              <a:rPr lang="de-DE" sz="1500" dirty="0">
                <a:latin typeface="Arial" panose="020B0604020202020204" pitchFamily="34" charset="0"/>
                <a:cs typeface="Arial" panose="020B0604020202020204" pitchFamily="34" charset="0"/>
              </a:rPr>
              <a:t> erläutert</a:t>
            </a:r>
            <a:endParaRPr lang="en-US"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normAutofit/>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C9567E2-AD5E-4926-BC18-75953F9B28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34</a:t>
            </a:fld>
            <a:endParaRPr lang="de-DE">
              <a:solidFill>
                <a:schemeClr val="bg1"/>
              </a:solidFill>
            </a:endParaRPr>
          </a:p>
        </p:txBody>
      </p:sp>
    </p:spTree>
    <p:extLst>
      <p:ext uri="{BB962C8B-B14F-4D97-AF65-F5344CB8AC3E}">
        <p14:creationId xmlns:p14="http://schemas.microsoft.com/office/powerpoint/2010/main" val="12871944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ABB00"/>
                </a:solidFill>
                <a:latin typeface="+mj-lt"/>
                <a:cs typeface="Arial" panose="020B0604020202020204" pitchFamily="34" charset="0"/>
              </a:rPr>
              <a:t>Alternativen anwenden</a:t>
            </a:r>
            <a:endParaRPr lang="de-DE" dirty="0">
              <a:latin typeface="+mj-lt"/>
            </a:endParaRPr>
          </a:p>
        </p:txBody>
      </p:sp>
      <p:sp>
        <p:nvSpPr>
          <p:cNvPr id="9" name="Inhaltsplatzhalter 3"/>
          <p:cNvSpPr>
            <a:spLocks noGrp="1"/>
          </p:cNvSpPr>
          <p:nvPr>
            <p:ph idx="1"/>
          </p:nvPr>
        </p:nvSpPr>
        <p:spPr>
          <a:xfrm>
            <a:off x="470685" y="1512628"/>
            <a:ext cx="8211125" cy="3788580"/>
          </a:xfrm>
        </p:spPr>
        <p:txBody>
          <a:bodyPr>
            <a:normAutofit/>
          </a:bodyPr>
          <a:lstStyle/>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Es existieren eine Reihe </a:t>
            </a:r>
            <a:r>
              <a:rPr lang="de-DE" b="0" dirty="0" err="1">
                <a:latin typeface="Arial" panose="020B0604020202020204" pitchFamily="34" charset="0"/>
                <a:cs typeface="Arial" panose="020B0604020202020204" pitchFamily="34" charset="0"/>
              </a:rPr>
              <a:t>Phytotherapeutika</a:t>
            </a:r>
            <a:r>
              <a:rPr lang="de-DE" b="0" dirty="0">
                <a:latin typeface="Arial" panose="020B0604020202020204" pitchFamily="34" charset="0"/>
                <a:cs typeface="Arial" panose="020B0604020202020204" pitchFamily="34" charset="0"/>
              </a:rPr>
              <a:t>, Futtermittelzusatzstoffe oder homöopathische Mittel z.B. </a:t>
            </a:r>
          </a:p>
          <a:p>
            <a:pPr marL="447750" lvl="2" indent="-285750">
              <a:lnSpc>
                <a:spcPct val="110000"/>
              </a:lnSpc>
              <a:buFont typeface="Symbol" panose="05050102010706020507" pitchFamily="18" charset="2"/>
              <a:buChar char="-"/>
            </a:pPr>
            <a:r>
              <a:rPr lang="de-DE" b="0" dirty="0">
                <a:latin typeface="Arial" panose="020B0604020202020204" pitchFamily="34" charset="0"/>
                <a:cs typeface="Arial" panose="020B0604020202020204" pitchFamily="34" charset="0"/>
              </a:rPr>
              <a:t>zur Förderung der Wundheilung, </a:t>
            </a:r>
          </a:p>
          <a:p>
            <a:pPr marL="447750" lvl="2" indent="-285750">
              <a:lnSpc>
                <a:spcPct val="110000"/>
              </a:lnSpc>
              <a:buFont typeface="Symbol" panose="05050102010706020507" pitchFamily="18" charset="2"/>
              <a:buChar char="-"/>
            </a:pPr>
            <a:r>
              <a:rPr lang="de-DE" b="0" dirty="0">
                <a:latin typeface="Arial" panose="020B0604020202020204" pitchFamily="34" charset="0"/>
                <a:cs typeface="Arial" panose="020B0604020202020204" pitchFamily="34" charset="0"/>
              </a:rPr>
              <a:t>Unterstützung der Atemwegsfunktion </a:t>
            </a:r>
          </a:p>
          <a:p>
            <a:pPr marL="447750" lvl="2" indent="-285750">
              <a:lnSpc>
                <a:spcPct val="110000"/>
              </a:lnSpc>
              <a:buFont typeface="Symbol" panose="05050102010706020507" pitchFamily="18" charset="2"/>
              <a:buChar char="-"/>
            </a:pPr>
            <a:r>
              <a:rPr lang="de-DE" b="0" dirty="0">
                <a:latin typeface="Arial" panose="020B0604020202020204" pitchFamily="34" charset="0"/>
                <a:cs typeface="Arial" panose="020B0604020202020204" pitchFamily="34" charset="0"/>
              </a:rPr>
              <a:t>Wirkung auf den </a:t>
            </a:r>
            <a:r>
              <a:rPr lang="de-DE" b="0" dirty="0" err="1">
                <a:latin typeface="Arial" panose="020B0604020202020204" pitchFamily="34" charset="0"/>
                <a:cs typeface="Arial" panose="020B0604020202020204" pitchFamily="34" charset="0"/>
              </a:rPr>
              <a:t>Gastrointestinaltrakt</a:t>
            </a:r>
            <a:r>
              <a:rPr lang="de-DE" b="0" dirty="0">
                <a:latin typeface="Arial" panose="020B0604020202020204" pitchFamily="34" charset="0"/>
                <a:cs typeface="Arial" panose="020B0604020202020204" pitchFamily="34" charset="0"/>
              </a:rPr>
              <a:t> </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Der erfolgreiche Einsatz von Alternativen erfordert einen vorausschauenden Handlungsansatz, verbunden mit einer sehr guten Tierbeobachtung und der Erfahrung, frühzeitig Verhaltensänderungen im Hinblick auf die Tiergesundheit zu deuten. </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Der Erfolg ihres Einsatzes ist im besonderen Maß von einem optimierten einzelbetrieblichen Gesundheitsmanagement abhängig.</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a:lnSpc>
                <a:spcPct val="110000"/>
              </a:lnSpc>
            </a:pPr>
            <a:endParaRPr lang="de-DE" b="0" dirty="0">
              <a:latin typeface="Arial" panose="020B0604020202020204" pitchFamily="34" charset="0"/>
              <a:cs typeface="Arial" panose="020B0604020202020204" pitchFamily="34" charset="0"/>
            </a:endParaRPr>
          </a:p>
        </p:txBody>
      </p:sp>
      <p:sp>
        <p:nvSpPr>
          <p:cNvPr id="4" name="Textplatzhalter 3"/>
          <p:cNvSpPr>
            <a:spLocks noGrp="1"/>
          </p:cNvSpPr>
          <p:nvPr>
            <p:ph type="body" sz="quarter" idx="13"/>
          </p:nvPr>
        </p:nvSpPr>
        <p:spPr/>
        <p:txBody>
          <a:bodyPr/>
          <a:lstStyle/>
          <a:p>
            <a:r>
              <a:rPr lang="de-DE" dirty="0">
                <a:latin typeface="Calibri" charset="0"/>
              </a:rPr>
              <a:t>Umweltaspekte bei Verordnung und Anwendung von Tierarzneimitteln</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fontAlgn="base">
              <a:spcBef>
                <a:spcPct val="0"/>
              </a:spcBef>
              <a:spcAft>
                <a:spcPct val="0"/>
              </a:spcAft>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35</a:t>
            </a:fld>
            <a:endParaRPr lang="de-DE" dirty="0"/>
          </a:p>
        </p:txBody>
      </p:sp>
    </p:spTree>
    <p:extLst>
      <p:ext uri="{BB962C8B-B14F-4D97-AF65-F5344CB8AC3E}">
        <p14:creationId xmlns:p14="http://schemas.microsoft.com/office/powerpoint/2010/main" val="6367006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ABB00"/>
                </a:solidFill>
                <a:latin typeface="+mj-lt"/>
                <a:cs typeface="Arial" panose="020B0604020202020204" pitchFamily="34" charset="0"/>
              </a:rPr>
              <a:t>Umweltrisikobewertung bei Zulassung von Tierarzneimitteln</a:t>
            </a:r>
            <a:endParaRPr lang="de-DE" dirty="0">
              <a:latin typeface="+mj-lt"/>
            </a:endParaRPr>
          </a:p>
        </p:txBody>
      </p:sp>
      <p:sp>
        <p:nvSpPr>
          <p:cNvPr id="9" name="Inhaltsplatzhalter 3"/>
          <p:cNvSpPr>
            <a:spLocks noGrp="1"/>
          </p:cNvSpPr>
          <p:nvPr>
            <p:ph idx="1"/>
          </p:nvPr>
        </p:nvSpPr>
        <p:spPr>
          <a:xfrm>
            <a:off x="470685" y="1512628"/>
            <a:ext cx="8211125" cy="4796692"/>
          </a:xfrm>
        </p:spPr>
        <p:txBody>
          <a:bodyPr>
            <a:normAutofit lnSpcReduction="10000"/>
          </a:bodyPr>
          <a:lstStyle/>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Seit 1998 ist in Deutschland die Umweltrisikobewertung von Arzneimittelwirkstoffen fester Bestandteil des Zulassungsverfahrens.</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Das Umweltbundesamt bewertet Umweltrisiko für einen Tierarzneimittelwirkstoff zusammen mit den eingereichten Studien zu den ökotoxikologischen Wirkungen und zum Umweltverhalten (z.B. biologischer Abbau im Boden).</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Am häufigsten hat das Umweltbundesamt schwerwiegende Umweltrisiken bei </a:t>
            </a:r>
            <a:r>
              <a:rPr lang="de-DE" b="0" dirty="0" err="1">
                <a:latin typeface="Arial" panose="020B0604020202020204" pitchFamily="34" charset="0"/>
                <a:cs typeface="Arial" panose="020B0604020202020204" pitchFamily="34" charset="0"/>
              </a:rPr>
              <a:t>Antiparasitika</a:t>
            </a:r>
            <a:r>
              <a:rPr lang="de-DE" b="0" dirty="0">
                <a:latin typeface="Arial" panose="020B0604020202020204" pitchFamily="34" charset="0"/>
                <a:cs typeface="Arial" panose="020B0604020202020204" pitchFamily="34" charset="0"/>
              </a:rPr>
              <a:t>, Antibiotika und Hormonen festgestellt.</a:t>
            </a:r>
          </a:p>
          <a:p>
            <a:pPr marL="162000" indent="-162000">
              <a:lnSpc>
                <a:spcPct val="110000"/>
              </a:lnSpc>
              <a:buFont typeface="Arial" panose="020B0604020202020204" pitchFamily="34" charset="0"/>
              <a:buChar char="•"/>
            </a:pPr>
            <a:endParaRPr lang="de-DE" b="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Umweltrisikobewertung muss in Nutzen-Risiko-Bewertung berücksichtigt werden:</a:t>
            </a:r>
          </a:p>
          <a:p>
            <a:pPr marL="447750" lvl="2" indent="-285750">
              <a:lnSpc>
                <a:spcPct val="110000"/>
              </a:lnSpc>
              <a:buFont typeface="Symbol" panose="05050102010706020507" pitchFamily="18" charset="2"/>
              <a:buChar char="-"/>
            </a:pPr>
            <a:r>
              <a:rPr lang="de-DE" b="0" dirty="0">
                <a:latin typeface="Arial" panose="020B0604020202020204" pitchFamily="34" charset="0"/>
                <a:cs typeface="Arial" panose="020B0604020202020204" pitchFamily="34" charset="0"/>
              </a:rPr>
              <a:t>wenn Nutzen höher als Umweltrisiko: Zulassung erfolgt mit der Auflage von Risikominderungsmaßnahmen (nachzulesen in Produktinformationen)</a:t>
            </a:r>
          </a:p>
          <a:p>
            <a:pPr marL="447750" lvl="2" indent="-285750">
              <a:lnSpc>
                <a:spcPct val="110000"/>
              </a:lnSpc>
              <a:buFont typeface="Symbol" panose="05050102010706020507" pitchFamily="18" charset="2"/>
              <a:buChar char="-"/>
            </a:pPr>
            <a:r>
              <a:rPr lang="de-DE" b="0" dirty="0">
                <a:latin typeface="Arial" panose="020B0604020202020204" pitchFamily="34" charset="0"/>
                <a:cs typeface="Arial" panose="020B0604020202020204" pitchFamily="34" charset="0"/>
              </a:rPr>
              <a:t>Wenn Nutzen geringer als Umweltrisiko: Zulassung kann versagt werden (ist aber eher die Ausnahme)</a:t>
            </a:r>
          </a:p>
          <a:p>
            <a:pPr marL="285750" lvl="1" indent="-285750" fontAlgn="auto">
              <a:lnSpc>
                <a:spcPct val="110000"/>
              </a:lnSpc>
              <a:spcBef>
                <a:spcPts val="1200"/>
              </a:spcBef>
              <a:spcAft>
                <a:spcPts val="0"/>
              </a:spcAft>
              <a:buClr>
                <a:schemeClr val="tx2"/>
              </a:buClr>
              <a:buFont typeface="Wingdings" panose="05000000000000000000" pitchFamily="2" charset="2"/>
              <a:buChar char="à"/>
              <a:defRPr/>
            </a:pPr>
            <a:r>
              <a:rPr lang="de-DE" sz="2200" b="1" dirty="0">
                <a:solidFill>
                  <a:schemeClr val="accent3"/>
                </a:solidFill>
                <a:sym typeface="Wingdings" panose="05000000000000000000" pitchFamily="2" charset="2"/>
              </a:rPr>
              <a:t>Zulassung mit Bewertung des Umweltrisikos bedeutet nicht, dass alle zugelassenen Wirkstoffe risikofrei für die Umwelt sind</a:t>
            </a:r>
          </a:p>
          <a:p>
            <a:pPr>
              <a:lnSpc>
                <a:spcPct val="110000"/>
              </a:lnSpc>
            </a:pPr>
            <a:endParaRPr lang="de-DE" b="0" dirty="0">
              <a:latin typeface="Arial" panose="020B0604020202020204" pitchFamily="34" charset="0"/>
              <a:cs typeface="Arial" panose="020B0604020202020204" pitchFamily="34" charset="0"/>
            </a:endParaRPr>
          </a:p>
        </p:txBody>
      </p:sp>
      <p:sp>
        <p:nvSpPr>
          <p:cNvPr id="4" name="Textplatzhalter 3"/>
          <p:cNvSpPr>
            <a:spLocks noGrp="1"/>
          </p:cNvSpPr>
          <p:nvPr>
            <p:ph type="body" sz="quarter" idx="13"/>
          </p:nvPr>
        </p:nvSpPr>
        <p:spPr/>
        <p:txBody>
          <a:bodyPr/>
          <a:lstStyle/>
          <a:p>
            <a:r>
              <a:rPr lang="de-DE" dirty="0">
                <a:latin typeface="Calibri" charset="0"/>
              </a:rPr>
              <a:t>Umweltaspekte bei Verordnung und Anwendung von Tierarzneimitteln</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fontAlgn="base">
              <a:spcBef>
                <a:spcPct val="0"/>
              </a:spcBef>
              <a:spcAft>
                <a:spcPct val="0"/>
              </a:spcAft>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36</a:t>
            </a:fld>
            <a:endParaRPr lang="de-DE" dirty="0"/>
          </a:p>
        </p:txBody>
      </p:sp>
    </p:spTree>
    <p:extLst>
      <p:ext uri="{BB962C8B-B14F-4D97-AF65-F5344CB8AC3E}">
        <p14:creationId xmlns:p14="http://schemas.microsoft.com/office/powerpoint/2010/main" val="3040259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ABB00"/>
                </a:solidFill>
                <a:latin typeface="+mj-lt"/>
                <a:cs typeface="Arial" panose="020B0604020202020204" pitchFamily="34" charset="0"/>
              </a:rPr>
              <a:t>Entscheidungshilfe</a:t>
            </a:r>
            <a:r>
              <a:rPr lang="de-DE" dirty="0">
                <a:solidFill>
                  <a:srgbClr val="FABB00"/>
                </a:solidFill>
                <a:latin typeface="+mj-lt"/>
              </a:rPr>
              <a:t> </a:t>
            </a:r>
            <a:r>
              <a:rPr lang="de-DE" dirty="0">
                <a:solidFill>
                  <a:srgbClr val="FABB00"/>
                </a:solidFill>
                <a:latin typeface="+mj-lt"/>
                <a:cs typeface="Arial" panose="020B0604020202020204" pitchFamily="34" charset="0"/>
              </a:rPr>
              <a:t>Umweltkriterien</a:t>
            </a:r>
            <a:r>
              <a:rPr lang="de-DE" dirty="0">
                <a:solidFill>
                  <a:srgbClr val="FABB00"/>
                </a:solidFill>
                <a:latin typeface="+mj-lt"/>
              </a:rPr>
              <a:t> </a:t>
            </a:r>
            <a:endParaRPr lang="de-DE" dirty="0">
              <a:latin typeface="+mj-lt"/>
            </a:endParaRPr>
          </a:p>
        </p:txBody>
      </p:sp>
      <p:sp>
        <p:nvSpPr>
          <p:cNvPr id="9" name="Inhaltsplatzhalter 3"/>
          <p:cNvSpPr>
            <a:spLocks noGrp="1"/>
          </p:cNvSpPr>
          <p:nvPr>
            <p:ph idx="1"/>
          </p:nvPr>
        </p:nvSpPr>
        <p:spPr>
          <a:xfrm>
            <a:off x="470685" y="1512628"/>
            <a:ext cx="8150690" cy="988217"/>
          </a:xfrm>
        </p:spPr>
        <p:txBody>
          <a:bodyPr>
            <a:normAutofit/>
          </a:bodyPr>
          <a:lstStyle/>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Zu jedem Tierarzneimitteln stehen Gebrauchs- und Produktinformationen zur Verfügung.</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In Packungsbeilage, Kennzeichnung und Fachinformation können Informationen zu den Umwelteigenschaften eines Präparates enthalten sein.</a:t>
            </a:r>
          </a:p>
          <a:p>
            <a:pPr>
              <a:lnSpc>
                <a:spcPct val="110000"/>
              </a:lnSpc>
            </a:pPr>
            <a:endParaRPr lang="de-DE" b="0" dirty="0">
              <a:latin typeface="Arial" panose="020B0604020202020204" pitchFamily="34" charset="0"/>
              <a:cs typeface="Arial" panose="020B0604020202020204" pitchFamily="34" charset="0"/>
            </a:endParaRPr>
          </a:p>
        </p:txBody>
      </p:sp>
      <p:pic>
        <p:nvPicPr>
          <p:cNvPr id="3" name="Grafik 2" descr="Die Tabelle listet wo welche Umweltaspekte in Packungsbeilage, Kennzeichnung und Fachinformation von Tierarzneimittelnenthalten sein können. " title="Umweltaspekte in Produktinformationen von Tierarzneimittel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2420888"/>
            <a:ext cx="5979425" cy="3816424"/>
          </a:xfrm>
          <a:prstGeom prst="rect">
            <a:avLst/>
          </a:prstGeom>
        </p:spPr>
      </p:pic>
      <p:sp>
        <p:nvSpPr>
          <p:cNvPr id="4" name="Textplatzhalter 3"/>
          <p:cNvSpPr>
            <a:spLocks noGrp="1"/>
          </p:cNvSpPr>
          <p:nvPr>
            <p:ph type="body" sz="quarter" idx="13"/>
          </p:nvPr>
        </p:nvSpPr>
        <p:spPr/>
        <p:txBody>
          <a:bodyPr/>
          <a:lstStyle/>
          <a:p>
            <a:r>
              <a:rPr lang="de-DE" dirty="0">
                <a:latin typeface="Calibri" charset="0"/>
              </a:rPr>
              <a:t>Umweltaspekte bei Verordnung und Anwendung von Tierarzneimitteln</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fontAlgn="base">
              <a:spcBef>
                <a:spcPct val="0"/>
              </a:spcBef>
              <a:spcAft>
                <a:spcPct val="0"/>
              </a:spcAft>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37</a:t>
            </a:fld>
            <a:endParaRPr lang="de-DE" dirty="0"/>
          </a:p>
        </p:txBody>
      </p:sp>
    </p:spTree>
    <p:extLst>
      <p:ext uri="{BB962C8B-B14F-4D97-AF65-F5344CB8AC3E}">
        <p14:creationId xmlns:p14="http://schemas.microsoft.com/office/powerpoint/2010/main" val="2452234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7F634-7F1E-4D58-A8F4-DEC9559F36E5}"/>
              </a:ext>
            </a:extLst>
          </p:cNvPr>
          <p:cNvSpPr>
            <a:spLocks noGrp="1"/>
          </p:cNvSpPr>
          <p:nvPr>
            <p:ph type="title"/>
          </p:nvPr>
        </p:nvSpPr>
        <p:spPr>
          <a:xfrm>
            <a:off x="414000" y="589512"/>
            <a:ext cx="8229600" cy="492527"/>
          </a:xfrm>
        </p:spPr>
        <p:txBody>
          <a:bodyPr/>
          <a:lstStyle/>
          <a:p>
            <a:pPr>
              <a:lnSpc>
                <a:spcPts val="2200"/>
              </a:lnSpc>
            </a:pPr>
            <a:r>
              <a:rPr lang="de-DE" dirty="0">
                <a:solidFill>
                  <a:srgbClr val="FABB00"/>
                </a:solidFill>
                <a:latin typeface="+mj-lt"/>
                <a:cs typeface="Arial" panose="020B0604020202020204" pitchFamily="34" charset="0"/>
              </a:rPr>
              <a:t>Umweltnebenwirkungen melden</a:t>
            </a:r>
            <a:endParaRPr lang="en-US" dirty="0">
              <a:solidFill>
                <a:srgbClr val="FABB00"/>
              </a:solidFill>
              <a:latin typeface="+mj-lt"/>
              <a:cs typeface="Arial" panose="020B0604020202020204" pitchFamily="34" charset="0"/>
            </a:endParaRPr>
          </a:p>
        </p:txBody>
      </p:sp>
      <p:sp>
        <p:nvSpPr>
          <p:cNvPr id="3" name="Inhaltsplatzhalter 2">
            <a:extLst>
              <a:ext uri="{FF2B5EF4-FFF2-40B4-BE49-F238E27FC236}">
                <a16:creationId xmlns:a16="http://schemas.microsoft.com/office/drawing/2014/main" id="{82426F28-B9BB-45EF-8E27-198AF02FEF28}"/>
              </a:ext>
            </a:extLst>
          </p:cNvPr>
          <p:cNvSpPr>
            <a:spLocks noGrp="1"/>
          </p:cNvSpPr>
          <p:nvPr>
            <p:ph idx="1"/>
          </p:nvPr>
        </p:nvSpPr>
        <p:spPr>
          <a:xfrm>
            <a:off x="414000" y="1494000"/>
            <a:ext cx="5526152" cy="4525963"/>
          </a:xfrm>
        </p:spPr>
        <p:txBody>
          <a:bodyPr/>
          <a:lstStyle/>
          <a:p>
            <a:pPr>
              <a:lnSpc>
                <a:spcPct val="110000"/>
              </a:lnSpc>
            </a:pPr>
            <a:r>
              <a:rPr lang="de-DE" dirty="0"/>
              <a:t>Handlungsbedarf im Hinblick auf den Ziel-Organismus:</a:t>
            </a:r>
          </a:p>
          <a:p>
            <a:pPr marL="162000" indent="-162000">
              <a:lnSpc>
                <a:spcPct val="110000"/>
              </a:lnSpc>
              <a:buFont typeface="Arial" panose="020B0604020202020204" pitchFamily="34" charset="0"/>
              <a:buChar char="•"/>
            </a:pPr>
            <a:r>
              <a:rPr lang="de-DE" b="0" dirty="0"/>
              <a:t>Keine Besserung der Krankheitssymptome</a:t>
            </a:r>
          </a:p>
          <a:p>
            <a:pPr marL="162000" indent="-162000">
              <a:lnSpc>
                <a:spcPct val="110000"/>
              </a:lnSpc>
              <a:buFont typeface="Arial" panose="020B0604020202020204" pitchFamily="34" charset="0"/>
              <a:buChar char="•"/>
            </a:pPr>
            <a:r>
              <a:rPr lang="de-DE" b="0" dirty="0"/>
              <a:t>Auftreten von Nebenwirkungen </a:t>
            </a:r>
          </a:p>
          <a:p>
            <a:pPr marL="0" indent="0">
              <a:lnSpc>
                <a:spcPct val="110000"/>
              </a:lnSpc>
            </a:pPr>
            <a:r>
              <a:rPr lang="de-DE" b="0" dirty="0">
                <a:sym typeface="Wingdings" panose="05000000000000000000" pitchFamily="2" charset="2"/>
              </a:rPr>
              <a:t> Einsparungen von Tierarzneimitteln sind möglich, ggf. Alternativen verwenden</a:t>
            </a:r>
          </a:p>
          <a:p>
            <a:pPr marL="285750" indent="-285750">
              <a:lnSpc>
                <a:spcPct val="110000"/>
              </a:lnSpc>
              <a:buFont typeface="Wingdings" panose="05000000000000000000" pitchFamily="2" charset="2"/>
              <a:buChar char="à"/>
            </a:pPr>
            <a:endParaRPr lang="de-DE" b="0" dirty="0">
              <a:sym typeface="Wingdings" panose="05000000000000000000" pitchFamily="2" charset="2"/>
            </a:endParaRPr>
          </a:p>
          <a:p>
            <a:pPr marL="0" indent="0">
              <a:lnSpc>
                <a:spcPct val="110000"/>
              </a:lnSpc>
            </a:pPr>
            <a:r>
              <a:rPr lang="de-DE" dirty="0">
                <a:sym typeface="Wingdings" panose="05000000000000000000" pitchFamily="2" charset="2"/>
              </a:rPr>
              <a:t>Handlungsbedarf im Hinblick auf Nicht-Zielorganismen: </a:t>
            </a:r>
          </a:p>
          <a:p>
            <a:pPr marL="162000" indent="-162000">
              <a:lnSpc>
                <a:spcPct val="110000"/>
              </a:lnSpc>
              <a:buFont typeface="Arial" panose="020B0604020202020204" pitchFamily="34" charset="0"/>
              <a:buChar char="•"/>
            </a:pPr>
            <a:r>
              <a:rPr lang="de-DE" b="0" dirty="0">
                <a:sym typeface="Wingdings" panose="05000000000000000000" pitchFamily="2" charset="2"/>
              </a:rPr>
              <a:t>Tierhalterin/Tierhalter nach Beobachtungen im Zusammenhang mit Einträgen oder Verschleppungen in die Umwelt fragen, z.B. Verminderter Dungabbau nach </a:t>
            </a:r>
            <a:r>
              <a:rPr lang="de-DE" b="0" dirty="0" err="1">
                <a:sym typeface="Wingdings" panose="05000000000000000000" pitchFamily="2" charset="2"/>
              </a:rPr>
              <a:t>Antiparasitikaeinsatz</a:t>
            </a:r>
            <a:endParaRPr lang="de-DE" b="0" dirty="0">
              <a:sym typeface="Wingdings" panose="05000000000000000000" pitchFamily="2" charset="2"/>
            </a:endParaRPr>
          </a:p>
          <a:p>
            <a:pPr marL="285750" indent="-285750">
              <a:lnSpc>
                <a:spcPct val="110000"/>
              </a:lnSpc>
              <a:buFont typeface="Wingdings" panose="05000000000000000000" pitchFamily="2" charset="2"/>
              <a:buChar char="à"/>
            </a:pPr>
            <a:r>
              <a:rPr lang="de-DE" b="0" dirty="0">
                <a:sym typeface="Wingdings" panose="05000000000000000000" pitchFamily="2" charset="2"/>
              </a:rPr>
              <a:t>Beobachtungen melden an:</a:t>
            </a:r>
          </a:p>
          <a:p>
            <a:pPr marL="0" indent="0">
              <a:lnSpc>
                <a:spcPct val="110000"/>
              </a:lnSpc>
            </a:pPr>
            <a:r>
              <a:rPr lang="de-DE" u="sng">
                <a:hlinkClick r:id="rId3"/>
              </a:rPr>
              <a:t>https://www.bvl.bund.de/DE/05_Tierarzneimittel/01_Aufgaben/04_UeberwachungBetreuung/02_UAW/tam_uaw_basepage.html</a:t>
            </a:r>
            <a:endParaRPr lang="de-DE"/>
          </a:p>
          <a:p>
            <a:pPr marL="285750" indent="-285750">
              <a:lnSpc>
                <a:spcPct val="110000"/>
              </a:lnSpc>
              <a:buFont typeface="Wingdings" panose="05000000000000000000" pitchFamily="2" charset="2"/>
              <a:buChar char="à"/>
            </a:pPr>
            <a:endParaRPr lang="de-DE" b="0" dirty="0">
              <a:sym typeface="Wingdings" panose="05000000000000000000" pitchFamily="2" charset="2"/>
            </a:endParaRPr>
          </a:p>
        </p:txBody>
      </p:sp>
      <p:pic>
        <p:nvPicPr>
          <p:cNvPr id="9" name="Grafik 8" descr="Foto einer Hand, die einen Kugelschreiber über ein Formular hält." title="Formular ausfüllen">
            <a:extLst>
              <a:ext uri="{FF2B5EF4-FFF2-40B4-BE49-F238E27FC236}">
                <a16:creationId xmlns:a16="http://schemas.microsoft.com/office/drawing/2014/main" id="{52F4155C-E1FE-4686-A1C4-83017618AD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84168" y="2701617"/>
            <a:ext cx="2813790" cy="3751719"/>
          </a:xfrm>
          <a:prstGeom prst="rect">
            <a:avLst/>
          </a:prstGeom>
        </p:spPr>
      </p:pic>
      <p:sp>
        <p:nvSpPr>
          <p:cNvPr id="10" name="Textfeld 9"/>
          <p:cNvSpPr txBox="1"/>
          <p:nvPr/>
        </p:nvSpPr>
        <p:spPr>
          <a:xfrm>
            <a:off x="2771800" y="6271428"/>
            <a:ext cx="3193057" cy="253916"/>
          </a:xfrm>
          <a:prstGeom prst="rect">
            <a:avLst/>
          </a:prstGeom>
          <a:noFill/>
        </p:spPr>
        <p:txBody>
          <a:bodyPr wrap="square" rtlCol="0">
            <a:spAutoFit/>
          </a:bodyPr>
          <a:lstStyle/>
          <a:p>
            <a:pPr algn="r"/>
            <a:r>
              <a:rPr lang="de-DE" sz="1050" dirty="0"/>
              <a:t>Foto: Julia Steinhoff-Wagner / Universität Bonn</a:t>
            </a:r>
          </a:p>
        </p:txBody>
      </p:sp>
      <p:sp>
        <p:nvSpPr>
          <p:cNvPr id="4" name="Textplatzhalter 3">
            <a:extLst>
              <a:ext uri="{FF2B5EF4-FFF2-40B4-BE49-F238E27FC236}">
                <a16:creationId xmlns:a16="http://schemas.microsoft.com/office/drawing/2014/main" id="{5976C626-D7A8-443D-9CDD-AD4CF835426A}"/>
              </a:ext>
            </a:extLst>
          </p:cNvPr>
          <p:cNvSpPr>
            <a:spLocks noGrp="1"/>
          </p:cNvSpPr>
          <p:nvPr>
            <p:ph type="body" sz="quarter" idx="13"/>
          </p:nvPr>
        </p:nvSpPr>
        <p:spPr/>
        <p:txBody>
          <a:bodyPr/>
          <a:lstStyle/>
          <a:p>
            <a:r>
              <a:rPr lang="de-DE" dirty="0">
                <a:latin typeface="Calibri" charset="0"/>
              </a:rPr>
              <a:t>Umweltaspekte bei Verordnung und Anwendung von Tierarzneimitteln</a:t>
            </a:r>
          </a:p>
          <a:p>
            <a:endParaRPr lang="en-US" dirty="0"/>
          </a:p>
        </p:txBody>
      </p:sp>
      <p:sp>
        <p:nvSpPr>
          <p:cNvPr id="16"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7" name="Fußzeilenplatzhalter 4"/>
          <p:cNvSpPr txBox="1">
            <a:spLocks/>
          </p:cNvSpPr>
          <p:nvPr/>
        </p:nvSpPr>
        <p:spPr bwMode="auto">
          <a:xfrm>
            <a:off x="1403350" y="6597650"/>
            <a:ext cx="5113338"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sz="1200" dirty="0">
                <a:solidFill>
                  <a:schemeClr val="bg1"/>
                </a:solidFill>
              </a:rPr>
              <a:t>Lehrmaterialien für Tierärztinnen und Tierärzte</a:t>
            </a:r>
          </a:p>
        </p:txBody>
      </p:sp>
      <p:sp>
        <p:nvSpPr>
          <p:cNvPr id="18" name="Foliennummernplatzhalter 5"/>
          <p:cNvSpPr>
            <a:spLocks noGrp="1"/>
          </p:cNvSpPr>
          <p:nvPr>
            <p:ph type="sldNum" sz="quarter" idx="4294967295"/>
          </p:nvPr>
        </p:nvSpPr>
        <p:spPr bwMode="auto">
          <a:xfrm>
            <a:off x="8116888" y="6597650"/>
            <a:ext cx="557212"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sz="1200">
                <a:solidFill>
                  <a:schemeClr val="bg1"/>
                </a:solidFill>
              </a:rPr>
              <a:pPr fontAlgn="base">
                <a:spcBef>
                  <a:spcPct val="0"/>
                </a:spcBef>
                <a:spcAft>
                  <a:spcPct val="0"/>
                </a:spcAft>
              </a:pPr>
              <a:t>38</a:t>
            </a:fld>
            <a:endParaRPr lang="de-DE" sz="1200">
              <a:solidFill>
                <a:schemeClr val="bg1"/>
              </a:solidFill>
            </a:endParaRPr>
          </a:p>
        </p:txBody>
      </p:sp>
    </p:spTree>
    <p:extLst>
      <p:ext uri="{BB962C8B-B14F-4D97-AF65-F5344CB8AC3E}">
        <p14:creationId xmlns:p14="http://schemas.microsoft.com/office/powerpoint/2010/main" val="1120606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1. Stallluft</a:t>
            </a:r>
          </a:p>
        </p:txBody>
      </p:sp>
      <p:pic>
        <p:nvPicPr>
          <p:cNvPr id="2" name="Grafik 1" descr="Illustrierende Zeichnung von fünf Verschleppungsprozessen von Tierarzneimitteln im Stall. &#10;1. Stallluft: Beim Mischen von Tierarzneimittelpulver mit dem Futter können Ver-schleppungen über die Luft entstehen. Verminderungsmöglichkeiten: langsames Anmi-schen verhindert Stäube, granulatförmige Tierarzneimittel statt Pulver bevorzugen, geschlossene Dosierautomaten verwenden. " title="Verschleppung von Tierarzneimitteln im Stall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8" y="1258144"/>
            <a:ext cx="5760000" cy="3066475"/>
          </a:xfrm>
          <a:prstGeom prst="rect">
            <a:avLst/>
          </a:prstGeom>
        </p:spPr>
      </p:pic>
      <p:sp>
        <p:nvSpPr>
          <p:cNvPr id="12" name="Textfeld 11"/>
          <p:cNvSpPr txBox="1"/>
          <p:nvPr/>
        </p:nvSpPr>
        <p:spPr>
          <a:xfrm>
            <a:off x="6372200" y="1268760"/>
            <a:ext cx="2448271" cy="1361911"/>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Beim Mischen von Tierarzneimittelpulver mit dem Futter können Verschleppungen über die Luft entstehen.</a:t>
            </a:r>
          </a:p>
        </p:txBody>
      </p:sp>
      <p:sp>
        <p:nvSpPr>
          <p:cNvPr id="13" name="Textfeld 12"/>
          <p:cNvSpPr txBox="1"/>
          <p:nvPr/>
        </p:nvSpPr>
        <p:spPr>
          <a:xfrm>
            <a:off x="414338" y="4438800"/>
            <a:ext cx="7366639" cy="1338828"/>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Langsames </a:t>
            </a:r>
            <a:r>
              <a:rPr lang="de-DE" sz="1500" dirty="0" err="1">
                <a:latin typeface="Arial" panose="020B0604020202020204" pitchFamily="34" charset="0"/>
                <a:cs typeface="Arial" panose="020B0604020202020204" pitchFamily="34" charset="0"/>
              </a:rPr>
              <a:t>Anmischen</a:t>
            </a:r>
            <a:r>
              <a:rPr lang="de-DE" sz="1500" dirty="0">
                <a:latin typeface="Arial" panose="020B0604020202020204" pitchFamily="34" charset="0"/>
                <a:cs typeface="Arial" panose="020B0604020202020204" pitchFamily="34" charset="0"/>
              </a:rPr>
              <a:t> verhindert Stäube</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Granulatförmige</a:t>
            </a:r>
            <a:r>
              <a:rPr lang="de-DE" sz="1500" dirty="0">
                <a:latin typeface="Arial" panose="020B0604020202020204" pitchFamily="34" charset="0"/>
                <a:cs typeface="Arial" panose="020B0604020202020204" pitchFamily="34" charset="0"/>
              </a:rPr>
              <a:t> Tierarzneimittel bevorzugen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Geschlossene Dosierautomaten verwenden</a:t>
            </a:r>
          </a:p>
          <a:p>
            <a:pPr marL="742950" lvl="1" indent="-285750">
              <a:buFontTx/>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39</a:t>
            </a:fld>
            <a:endParaRPr lang="de-DE">
              <a:solidFill>
                <a:schemeClr val="bg1"/>
              </a:solidFill>
            </a:endParaRPr>
          </a:p>
        </p:txBody>
      </p:sp>
    </p:spTree>
    <p:extLst>
      <p:ext uri="{BB962C8B-B14F-4D97-AF65-F5344CB8AC3E}">
        <p14:creationId xmlns:p14="http://schemas.microsoft.com/office/powerpoint/2010/main" val="382654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Tiermedizinischer Entscheidungsprozess als Kompromiss</a:t>
            </a:r>
          </a:p>
        </p:txBody>
      </p:sp>
      <p:sp>
        <p:nvSpPr>
          <p:cNvPr id="18" name="Richtungspfeil 17"/>
          <p:cNvSpPr/>
          <p:nvPr/>
        </p:nvSpPr>
        <p:spPr>
          <a:xfrm>
            <a:off x="467544" y="1527382"/>
            <a:ext cx="5547358" cy="1152000"/>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de-DE" sz="1500" b="1" dirty="0">
                <a:ln w="0"/>
                <a:solidFill>
                  <a:schemeClr val="tx1"/>
                </a:solidFill>
                <a:latin typeface="Arial" panose="020B0604020202020204" pitchFamily="34" charset="0"/>
                <a:cs typeface="Arial" panose="020B0604020202020204" pitchFamily="34" charset="0"/>
              </a:rPr>
              <a:t>Diagnose und Behandlung:</a:t>
            </a:r>
          </a:p>
          <a:p>
            <a:pPr marL="285750" indent="-285750">
              <a:lnSpc>
                <a:spcPct val="110000"/>
              </a:lnSpc>
              <a:buFont typeface="Arial" panose="020B0604020202020204" pitchFamily="34" charset="0"/>
              <a:buChar char="•"/>
            </a:pPr>
            <a:r>
              <a:rPr lang="de-DE" sz="1500" dirty="0">
                <a:ln w="0"/>
                <a:solidFill>
                  <a:schemeClr val="tx1"/>
                </a:solidFill>
                <a:latin typeface="Arial" panose="020B0604020202020204" pitchFamily="34" charset="0"/>
                <a:cs typeface="Arial" panose="020B0604020202020204" pitchFamily="34" charset="0"/>
              </a:rPr>
              <a:t>Ist die Differenzialdiagnose erfolgt?</a:t>
            </a:r>
          </a:p>
          <a:p>
            <a:pPr marL="285750" indent="-285750">
              <a:lnSpc>
                <a:spcPct val="110000"/>
              </a:lnSpc>
              <a:buFont typeface="Arial" panose="020B0604020202020204" pitchFamily="34" charset="0"/>
              <a:buChar char="•"/>
            </a:pPr>
            <a:r>
              <a:rPr lang="de-DE" sz="1500" dirty="0">
                <a:ln w="0"/>
                <a:solidFill>
                  <a:schemeClr val="tx1"/>
                </a:solidFill>
                <a:latin typeface="Arial" panose="020B0604020202020204" pitchFamily="34" charset="0"/>
                <a:cs typeface="Arial" panose="020B0604020202020204" pitchFamily="34" charset="0"/>
              </a:rPr>
              <a:t>Gibt es alternative Behandlungsmethoden oder kann ich die Medikamentengabe vermeiden?</a:t>
            </a:r>
          </a:p>
        </p:txBody>
      </p:sp>
      <p:sp>
        <p:nvSpPr>
          <p:cNvPr id="19" name="Richtungspfeil 18"/>
          <p:cNvSpPr/>
          <p:nvPr/>
        </p:nvSpPr>
        <p:spPr>
          <a:xfrm>
            <a:off x="467544" y="2785281"/>
            <a:ext cx="5547358" cy="1152128"/>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de-DE" sz="1500" b="1" dirty="0">
                <a:ln w="0"/>
                <a:solidFill>
                  <a:schemeClr val="tx1"/>
                </a:solidFill>
                <a:latin typeface="Arial" panose="020B0604020202020204" pitchFamily="34" charset="0"/>
                <a:cs typeface="Arial" panose="020B0604020202020204" pitchFamily="34" charset="0"/>
              </a:rPr>
              <a:t>Management:</a:t>
            </a:r>
          </a:p>
          <a:p>
            <a:pPr marL="285750" indent="-285750">
              <a:lnSpc>
                <a:spcPct val="110000"/>
              </a:lnSpc>
              <a:buFont typeface="Arial" panose="020B0604020202020204" pitchFamily="34" charset="0"/>
              <a:buChar char="•"/>
            </a:pPr>
            <a:r>
              <a:rPr lang="de-DE" sz="1500" dirty="0">
                <a:solidFill>
                  <a:schemeClr val="tx1"/>
                </a:solidFill>
                <a:latin typeface="Arial" panose="020B0604020202020204" pitchFamily="34" charset="0"/>
                <a:cs typeface="Arial" panose="020B0604020202020204" pitchFamily="34" charset="0"/>
              </a:rPr>
              <a:t>Wie ist das Management auf dem Betrieb?</a:t>
            </a:r>
          </a:p>
          <a:p>
            <a:pPr marL="285750" indent="-285750">
              <a:lnSpc>
                <a:spcPct val="110000"/>
              </a:lnSpc>
              <a:buFont typeface="Arial" panose="020B0604020202020204" pitchFamily="34" charset="0"/>
              <a:buChar char="•"/>
            </a:pPr>
            <a:r>
              <a:rPr lang="de-DE" sz="1500" dirty="0">
                <a:solidFill>
                  <a:schemeClr val="tx1"/>
                </a:solidFill>
                <a:latin typeface="Arial" panose="020B0604020202020204" pitchFamily="34" charset="0"/>
                <a:cs typeface="Arial" panose="020B0604020202020204" pitchFamily="34" charset="0"/>
              </a:rPr>
              <a:t>Wann wird das Tier geschlachtet und wie sind die Wartezeiten?</a:t>
            </a:r>
            <a:endParaRPr lang="de-DE" sz="1500" dirty="0">
              <a:ln w="0"/>
              <a:solidFill>
                <a:schemeClr val="tx1"/>
              </a:solidFill>
              <a:latin typeface="Arial" panose="020B0604020202020204" pitchFamily="34" charset="0"/>
              <a:cs typeface="Arial" panose="020B0604020202020204" pitchFamily="34" charset="0"/>
            </a:endParaRPr>
          </a:p>
        </p:txBody>
      </p:sp>
      <p:sp>
        <p:nvSpPr>
          <p:cNvPr id="20" name="Richtungspfeil 19"/>
          <p:cNvSpPr/>
          <p:nvPr/>
        </p:nvSpPr>
        <p:spPr>
          <a:xfrm>
            <a:off x="467544" y="4043308"/>
            <a:ext cx="5547358" cy="1152000"/>
          </a:xfrm>
          <a:prstGeom prst="homePlate">
            <a:avLst/>
          </a:prstGeom>
          <a:solidFill>
            <a:schemeClr val="tx2"/>
          </a:solid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b="1" dirty="0">
                <a:solidFill>
                  <a:schemeClr val="tx1"/>
                </a:solidFill>
                <a:latin typeface="Arial" panose="020B0604020202020204" pitchFamily="34" charset="0"/>
                <a:cs typeface="Arial" panose="020B0604020202020204" pitchFamily="34" charset="0"/>
              </a:rPr>
              <a:t>Umweltschutz:</a:t>
            </a:r>
          </a:p>
          <a:p>
            <a:pPr marL="285750" indent="-285750">
              <a:buFont typeface="Arial" panose="020B0604020202020204" pitchFamily="34" charset="0"/>
              <a:buChar char="•"/>
            </a:pPr>
            <a:r>
              <a:rPr lang="de-DE" sz="1500" dirty="0">
                <a:solidFill>
                  <a:schemeClr val="tx1"/>
                </a:solidFill>
                <a:latin typeface="Arial" panose="020B0604020202020204" pitchFamily="34" charset="0"/>
                <a:cs typeface="Arial" panose="020B0604020202020204" pitchFamily="34" charset="0"/>
              </a:rPr>
              <a:t>Welche Umweltrisiken bestehen durch die Gabe des Medikaments?</a:t>
            </a:r>
          </a:p>
        </p:txBody>
      </p:sp>
      <p:sp>
        <p:nvSpPr>
          <p:cNvPr id="21" name="Richtungspfeil 20"/>
          <p:cNvSpPr/>
          <p:nvPr/>
        </p:nvSpPr>
        <p:spPr>
          <a:xfrm>
            <a:off x="467544" y="5301208"/>
            <a:ext cx="5547358" cy="1152000"/>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b="1" dirty="0">
                <a:solidFill>
                  <a:schemeClr val="tx1"/>
                </a:solidFill>
                <a:latin typeface="Arial" panose="020B0604020202020204" pitchFamily="34" charset="0"/>
                <a:cs typeface="Arial" panose="020B0604020202020204" pitchFamily="34" charset="0"/>
              </a:rPr>
              <a:t>Beratung:</a:t>
            </a:r>
          </a:p>
          <a:p>
            <a:pPr marL="285750" indent="-285750">
              <a:buFont typeface="Arial" panose="020B0604020202020204" pitchFamily="34" charset="0"/>
              <a:buChar char="•"/>
            </a:pPr>
            <a:r>
              <a:rPr lang="de-DE" sz="1500" dirty="0">
                <a:solidFill>
                  <a:schemeClr val="tx1"/>
                </a:solidFill>
                <a:latin typeface="Arial" panose="020B0604020202020204" pitchFamily="34" charset="0"/>
                <a:cs typeface="Arial" panose="020B0604020202020204" pitchFamily="34" charset="0"/>
              </a:rPr>
              <a:t>Habe ich Tierhalterin/ Tierhalter über die korrekte Verabreichung der Medikamente sowie über Lagerung und Entsorgung der Tierarzneimittel aufgeklärt?</a:t>
            </a:r>
          </a:p>
        </p:txBody>
      </p:sp>
      <p:pic>
        <p:nvPicPr>
          <p:cNvPr id="3" name="Grafik 2" descr="Veterinärzeichen" title="Veterinärzeichen"/>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84168" y="2423630"/>
            <a:ext cx="2877578" cy="287757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von Tierarzneimitteln in der tiermedizinischen Praxis</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2277491-51EF-4B66-88AD-46C83D8E2F2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a:t>
            </a:fld>
            <a:endParaRPr lang="de-DE">
              <a:solidFill>
                <a:schemeClr val="bg1"/>
              </a:solidFill>
            </a:endParaRPr>
          </a:p>
        </p:txBody>
      </p:sp>
    </p:spTree>
    <p:extLst>
      <p:ext uri="{BB962C8B-B14F-4D97-AF65-F5344CB8AC3E}">
        <p14:creationId xmlns:p14="http://schemas.microsoft.com/office/powerpoint/2010/main" val="1142776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2. Spülwasser von </a:t>
            </a:r>
            <a:r>
              <a:rPr lang="de-DE" dirty="0" err="1">
                <a:solidFill>
                  <a:srgbClr val="FABB00"/>
                </a:solidFill>
                <a:latin typeface="+mj-lt"/>
                <a:cs typeface="Arial" panose="020B0604020202020204" pitchFamily="34" charset="0"/>
              </a:rPr>
              <a:t>Tränkesystemen</a:t>
            </a:r>
            <a:endParaRPr lang="de-DE" dirty="0">
              <a:solidFill>
                <a:srgbClr val="FABB00"/>
              </a:solidFill>
              <a:latin typeface="+mj-lt"/>
              <a:cs typeface="Arial" panose="020B0604020202020204" pitchFamily="34" charset="0"/>
            </a:endParaRPr>
          </a:p>
        </p:txBody>
      </p:sp>
      <p:pic>
        <p:nvPicPr>
          <p:cNvPr id="2" name="Grafik 1" descr="2. Spülwasser von Tränkensystemen: Nach der Verabreichung über das Tränkwasser können Tierarzneimittel beim Spülen der Leitungen in die Umwelt gelangen. Verminde-rungsmöglichkeiten: Tränkensysteme mit Ringleitungen benötigen weniger Spülwasser als mit Stichleitungen, Zweite Leitung für tierarzneimittelhaltiges Tränkwasser installie-ren, Dosierbottich verwenden, Spülwasser auffangen und umweltverträglich entsorgen (notfalls Güllelager). " title="Verschleppung von Tierarzneimitteln im Stall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8" y="1258144"/>
            <a:ext cx="5760000" cy="2610647"/>
          </a:xfrm>
          <a:prstGeom prst="rect">
            <a:avLst/>
          </a:prstGeom>
        </p:spPr>
      </p:pic>
      <p:sp>
        <p:nvSpPr>
          <p:cNvPr id="12" name="Textfeld 11"/>
          <p:cNvSpPr txBox="1"/>
          <p:nvPr/>
        </p:nvSpPr>
        <p:spPr>
          <a:xfrm>
            <a:off x="6372200" y="1268760"/>
            <a:ext cx="2448271" cy="1596143"/>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Nach der Verabreichung über das Tränkwasser können Tierarzneimittel beim Spülen der Leitungen in die Umwelt gelangen.</a:t>
            </a:r>
          </a:p>
        </p:txBody>
      </p:sp>
      <p:sp>
        <p:nvSpPr>
          <p:cNvPr id="13" name="Textfeld 12"/>
          <p:cNvSpPr txBox="1"/>
          <p:nvPr/>
        </p:nvSpPr>
        <p:spPr>
          <a:xfrm>
            <a:off x="414338" y="4438800"/>
            <a:ext cx="7902078" cy="1361911"/>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Tränkesysteme</a:t>
            </a:r>
            <a:r>
              <a:rPr lang="de-DE" sz="1500" dirty="0">
                <a:latin typeface="Arial" panose="020B0604020202020204" pitchFamily="34" charset="0"/>
                <a:cs typeface="Arial" panose="020B0604020202020204" pitchFamily="34" charset="0"/>
              </a:rPr>
              <a:t> mit Ringleitungen benötigen weniger Spülwasser als mit Stichleitungen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Zweite Leitung für tierarzneimittelhaltiges Tränkwasser installieren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Dosierbottich verwenden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Spülwasser auffangen und umweltgerecht entsorgen (notfalls Güllelager)</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40</a:t>
            </a:fld>
            <a:endParaRPr lang="de-DE">
              <a:solidFill>
                <a:schemeClr val="bg1"/>
              </a:solidFill>
            </a:endParaRPr>
          </a:p>
        </p:txBody>
      </p:sp>
    </p:spTree>
    <p:extLst>
      <p:ext uri="{BB962C8B-B14F-4D97-AF65-F5344CB8AC3E}">
        <p14:creationId xmlns:p14="http://schemas.microsoft.com/office/powerpoint/2010/main" val="28575321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3. Personen und Arbeitsgeräte</a:t>
            </a:r>
          </a:p>
        </p:txBody>
      </p:sp>
      <p:pic>
        <p:nvPicPr>
          <p:cNvPr id="2" name="Grafik 1" descr="3. Personen und Arbeitsgeräte: Personen können Tierarzneimittel durch Anhaftungen an Kleidung und Arbeitsgeräten verschleppen. Hygiene und günstige Arbeitsabläufe verringern nicht nur die Verschleppung von Tierarzneimitteln, sondern auch die Über-tragung von Krankheiten und schützen die im Stall arbeitenden Personen. Verminde-rungsmöglichkeiten: Getrennte Haltung behandlungsbedürftiger Tiere, Markierung und getrennte Verwendung der Arbeitskleidung und Geräte (z.B. Schuhe, Schaufel, Liter-maß, Schneebesen), Schutzkleidung tragen und wechseln (Masken, Handschuhe, Over-alls etc.), Zeitliche Organisation der Arbeitsabläufe von gesunden zu kranken Tieren. Tierarzneimittelgabe möglichst als letzten Arbeitsschritt, anschließend Reinigung von Geräten und Kleidung. " title="Verschleppung von Tierarzneimitteln im Stall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7" y="1258144"/>
            <a:ext cx="5760000" cy="2968058"/>
          </a:xfrm>
          <a:prstGeom prst="rect">
            <a:avLst/>
          </a:prstGeom>
        </p:spPr>
      </p:pic>
      <p:sp>
        <p:nvSpPr>
          <p:cNvPr id="12" name="Textfeld 11"/>
          <p:cNvSpPr txBox="1"/>
          <p:nvPr/>
        </p:nvSpPr>
        <p:spPr>
          <a:xfrm>
            <a:off x="6372200" y="1268760"/>
            <a:ext cx="2448271" cy="1342227"/>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Personen können Tierarzneimittel durch Anhaftungen an Kleidung und Arbeitsgeräten verschleppen.</a:t>
            </a:r>
          </a:p>
        </p:txBody>
      </p:sp>
      <p:sp>
        <p:nvSpPr>
          <p:cNvPr id="13" name="Textfeld 12"/>
          <p:cNvSpPr txBox="1"/>
          <p:nvPr/>
        </p:nvSpPr>
        <p:spPr>
          <a:xfrm>
            <a:off x="414337" y="4437112"/>
            <a:ext cx="8478143" cy="2377574"/>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Getrennte Haltung </a:t>
            </a:r>
            <a:r>
              <a:rPr lang="de-DE" sz="1500" dirty="0" err="1">
                <a:latin typeface="Arial" panose="020B0604020202020204" pitchFamily="34" charset="0"/>
                <a:cs typeface="Arial" panose="020B0604020202020204" pitchFamily="34" charset="0"/>
              </a:rPr>
              <a:t>behandlungsbedürftiger</a:t>
            </a:r>
            <a:r>
              <a:rPr lang="de-DE" sz="1500" dirty="0">
                <a:latin typeface="Arial" panose="020B0604020202020204" pitchFamily="34" charset="0"/>
                <a:cs typeface="Arial" panose="020B0604020202020204" pitchFamily="34" charset="0"/>
              </a:rPr>
              <a:t> Tiere</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Markierung und getrennte Verwendung der Arbeitskleidung und Geräte (z.B. Schuhe, Schaufel, Litermaß, Schneebesen)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Schutzkleidung tragen und wechseln (z.B. Masken, Handschuhe, Overalls)</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Zeitliche Organisation der Arbeitsabläufe von gesunden zu kranken Tieren; Tierarzneimittelgabe möglichst als letzten Arbeitsschritt, anschließend Reinigung von Geräten und Kleidung</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Hygiene und günstige Arbeitsabläufe schützen auch die im Stall arbeitenden Personen</a:t>
            </a:r>
          </a:p>
          <a:p>
            <a:pPr marL="162000" lvl="1" indent="-162000">
              <a:lnSpc>
                <a:spcPct val="110000"/>
              </a:lnSpc>
              <a:spcBef>
                <a:spcPts val="0"/>
              </a:spcBef>
              <a:buClr>
                <a:schemeClr val="tx1"/>
              </a:buClr>
              <a:buFont typeface="Arial" panose="020B0604020202020204" pitchFamily="34" charset="0"/>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41</a:t>
            </a:fld>
            <a:endParaRPr lang="de-DE">
              <a:solidFill>
                <a:schemeClr val="bg1"/>
              </a:solidFill>
            </a:endParaRPr>
          </a:p>
        </p:txBody>
      </p:sp>
    </p:spTree>
    <p:extLst>
      <p:ext uri="{BB962C8B-B14F-4D97-AF65-F5344CB8AC3E}">
        <p14:creationId xmlns:p14="http://schemas.microsoft.com/office/powerpoint/2010/main" val="6194087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7"/>
          <p:cNvSpPr>
            <a:spLocks noGrp="1"/>
          </p:cNvSpPr>
          <p:nvPr>
            <p:ph type="title"/>
          </p:nvPr>
        </p:nvSpPr>
        <p:spPr>
          <a:xfrm>
            <a:off x="446856" y="476672"/>
            <a:ext cx="8229600" cy="606425"/>
          </a:xfrm>
        </p:spPr>
        <p:txBody>
          <a:bodyPr/>
          <a:lstStyle/>
          <a:p>
            <a:r>
              <a:rPr lang="de-DE" dirty="0">
                <a:solidFill>
                  <a:srgbClr val="FABB00"/>
                </a:solidFill>
                <a:latin typeface="+mj-lt"/>
                <a:cs typeface="Arial" panose="020B0604020202020204" pitchFamily="34" charset="0"/>
              </a:rPr>
              <a:t>Verschleppung im Stall – 4. Produktionsfremde Tiere</a:t>
            </a:r>
          </a:p>
        </p:txBody>
      </p:sp>
      <p:pic>
        <p:nvPicPr>
          <p:cNvPr id="2" name="Grafik 1" descr="4. Produktionsfremde Tiere: Hunde, Katzen, Vögel, Schadnager usw. im Stall tragen zur Verschleppung bei und können selbst durch Aufnahme von Tierarzneimitteln Schaden nehmen. Verminderungsmöglichkeiten: Unbeteiligte Tiere aus dem Stall fernhalten, Schadnagerbekämpfung, Tierarzneimittelhaltige Sperrmilch nicht verfüttern. " title="Verschleppung von Tierarzneimitteln im Stall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7957" y="1258144"/>
            <a:ext cx="5760000" cy="2864460"/>
          </a:xfrm>
          <a:prstGeom prst="rect">
            <a:avLst/>
          </a:prstGeom>
        </p:spPr>
      </p:pic>
      <p:sp>
        <p:nvSpPr>
          <p:cNvPr id="13" name="Textfeld 12"/>
          <p:cNvSpPr txBox="1"/>
          <p:nvPr/>
        </p:nvSpPr>
        <p:spPr>
          <a:xfrm>
            <a:off x="6372200" y="1268760"/>
            <a:ext cx="2448271" cy="1869743"/>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Hunde, Katzen, Vögel, Schadnager usw. im Stall tragen zur Verschleppung bei und können selbst durch Aufnahme von Tierarzneimitteln Schaden nehmen.</a:t>
            </a:r>
          </a:p>
        </p:txBody>
      </p:sp>
      <p:sp>
        <p:nvSpPr>
          <p:cNvPr id="14" name="Textfeld 13"/>
          <p:cNvSpPr txBox="1"/>
          <p:nvPr/>
        </p:nvSpPr>
        <p:spPr>
          <a:xfrm>
            <a:off x="414338" y="4437112"/>
            <a:ext cx="7902078" cy="1107996"/>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Unbeteiligte Tiere aus dem Stall entfernen</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Schadnagerbekämpfung</a:t>
            </a:r>
            <a:endParaRPr lang="de-DE" sz="1500" dirty="0">
              <a:latin typeface="Arial" panose="020B0604020202020204" pitchFamily="34" charset="0"/>
              <a:cs typeface="Arial" panose="020B0604020202020204" pitchFamily="34" charset="0"/>
            </a:endParaRP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Tierarzneimittelhaltige Sperrmilch nicht verfüttern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42</a:t>
            </a:fld>
            <a:endParaRPr lang="de-DE">
              <a:solidFill>
                <a:schemeClr val="bg1"/>
              </a:solidFill>
            </a:endParaRPr>
          </a:p>
        </p:txBody>
      </p:sp>
    </p:spTree>
    <p:extLst>
      <p:ext uri="{BB962C8B-B14F-4D97-AF65-F5344CB8AC3E}">
        <p14:creationId xmlns:p14="http://schemas.microsoft.com/office/powerpoint/2010/main" val="24907235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7"/>
          <p:cNvSpPr>
            <a:spLocks noGrp="1"/>
          </p:cNvSpPr>
          <p:nvPr>
            <p:ph type="title"/>
          </p:nvPr>
        </p:nvSpPr>
        <p:spPr>
          <a:xfrm>
            <a:off x="446856" y="476672"/>
            <a:ext cx="8229600" cy="606425"/>
          </a:xfrm>
        </p:spPr>
        <p:txBody>
          <a:bodyPr/>
          <a:lstStyle/>
          <a:p>
            <a:r>
              <a:rPr lang="de-DE" dirty="0">
                <a:solidFill>
                  <a:srgbClr val="FABB00"/>
                </a:solidFill>
                <a:latin typeface="+mj-lt"/>
                <a:cs typeface="Arial" panose="020B0604020202020204" pitchFamily="34" charset="0"/>
              </a:rPr>
              <a:t>Verschleppung im Stall – 5. Umgang, Lagerung und Entsorgung</a:t>
            </a:r>
          </a:p>
        </p:txBody>
      </p:sp>
      <p:pic>
        <p:nvPicPr>
          <p:cNvPr id="2" name="Grafik 1" descr="5. Umgang, Lagerung und Entsorgung: Unsachgemäßer Umgang mit Tierarzneimitteln und die unsachgemäße Entsorgung von Arzneimittelresten sowie Arzneimittelbehäl-tern (z.B. Flaschen, Injektoren oder Spritzen) begünstigt deren Eintrag in die Umwelt. Verminderungsmöglichkeiten: Verschütten und Verlust von Tierarzneimitteln durch Sorgfalt vermeiden, Tierarzneimittel sachgerecht lagern (verschlossen, trocken, kühl usw.), Packungsbeilage (Besondere Vorsichtsmaßnahmen für die Entsorgung) beach-ten. Nicht aufgebrauchte Tierarzneimittel oder davon stammende Abfallmaterialien sind vorzugsweise bei Schadstoffsammelstellen abzugeben. Bei gemeinsamer Entsor-gung mit dem Hausmüll ist sicherzustellen, dass kein missbräuchlicher Zugriff auf diese Abfälle erfolgen kann. Tierarzneimittel dürfen nicht mit dem Abwasser bzw. über die Kanalisation entsorgt werden." title="Verschleppung von Tierarzneimitteln im Stall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515" y="1258144"/>
            <a:ext cx="5760000" cy="2838560"/>
          </a:xfrm>
          <a:prstGeom prst="rect">
            <a:avLst/>
          </a:prstGeom>
        </p:spPr>
      </p:pic>
      <p:sp>
        <p:nvSpPr>
          <p:cNvPr id="13" name="Textfeld 12"/>
          <p:cNvSpPr txBox="1"/>
          <p:nvPr/>
        </p:nvSpPr>
        <p:spPr>
          <a:xfrm>
            <a:off x="6300192" y="1268760"/>
            <a:ext cx="2592288" cy="2123658"/>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Unsachgemäßer Umgang mit Tierarzneimitteln und die unsachgemäße Entsorgung von Arzneimittelresten und </a:t>
            </a:r>
            <a:br>
              <a:rPr lang="de-DE" sz="1500" dirty="0">
                <a:latin typeface="Arial" panose="020B0604020202020204" pitchFamily="34" charset="0"/>
                <a:cs typeface="Arial" panose="020B0604020202020204" pitchFamily="34" charset="0"/>
              </a:rPr>
            </a:br>
            <a:r>
              <a:rPr lang="de-DE" sz="1500" dirty="0">
                <a:latin typeface="Arial" panose="020B0604020202020204" pitchFamily="34" charset="0"/>
                <a:cs typeface="Arial" panose="020B0604020202020204" pitchFamily="34" charset="0"/>
              </a:rPr>
              <a:t>-behältern (z.B. Flaschen, Injektoren oder Spritzen) begünstigen deren Eintrag in die Umwelt.</a:t>
            </a:r>
          </a:p>
        </p:txBody>
      </p:sp>
      <p:sp>
        <p:nvSpPr>
          <p:cNvPr id="14" name="Textfeld 13"/>
          <p:cNvSpPr txBox="1"/>
          <p:nvPr/>
        </p:nvSpPr>
        <p:spPr>
          <a:xfrm>
            <a:off x="414337" y="4293096"/>
            <a:ext cx="8406133" cy="2462213"/>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Verschütten und Verlust von Tierarzneimitteln durch Sorgfalt vermeiden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Tierarzneimittel sachgerecht lagern (z.B. verschlossen, trocken, kühl)</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Packungsbeilage (besondere Vorsichtsmaßnahmen für die Entsorgung) beachten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nicht aufgebrauchte Tierarzneimittel oder davon stammende Abfallmaterialien sind vorzugsweise bei Schadstoffsammelstellen abzugeben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bei gemeinsamer Entsorgung mit dem Hausmüll ist sicherzustellen, dass kein missbräuchlicher Zugriff auf diese Abfälle erfolgen kann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Tierarzneimittel dürfen nicht mit dem Abwasser bzw. über die Kanalisation entsorgt werden</a:t>
            </a:r>
          </a:p>
          <a:p>
            <a:pPr marL="162000" lvl="1" indent="-162000">
              <a:lnSpc>
                <a:spcPct val="110000"/>
              </a:lnSpc>
              <a:spcBef>
                <a:spcPts val="0"/>
              </a:spcBef>
              <a:buClr>
                <a:schemeClr val="tx1"/>
              </a:buClr>
              <a:buFont typeface="Arial" panose="020B0604020202020204" pitchFamily="34" charset="0"/>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43</a:t>
            </a:fld>
            <a:endParaRPr lang="de-DE">
              <a:solidFill>
                <a:schemeClr val="bg1"/>
              </a:solidFill>
            </a:endParaRPr>
          </a:p>
        </p:txBody>
      </p:sp>
    </p:spTree>
    <p:extLst>
      <p:ext uri="{BB962C8B-B14F-4D97-AF65-F5344CB8AC3E}">
        <p14:creationId xmlns:p14="http://schemas.microsoft.com/office/powerpoint/2010/main" val="19051200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7"/>
          <p:cNvSpPr>
            <a:spLocks noGrp="1"/>
          </p:cNvSpPr>
          <p:nvPr>
            <p:ph type="title"/>
          </p:nvPr>
        </p:nvSpPr>
        <p:spPr>
          <a:xfrm>
            <a:off x="446856" y="476672"/>
            <a:ext cx="8229600" cy="606425"/>
          </a:xfrm>
        </p:spPr>
        <p:txBody>
          <a:bodyPr/>
          <a:lstStyle/>
          <a:p>
            <a:r>
              <a:rPr lang="de-DE" dirty="0">
                <a:solidFill>
                  <a:srgbClr val="FABB00"/>
                </a:solidFill>
                <a:latin typeface="+mj-lt"/>
                <a:cs typeface="Arial" panose="020B0604020202020204" pitchFamily="34" charset="0"/>
              </a:rPr>
              <a:t>Entscheidungshilfe zum umweltfreundlichen Einsatz von Tierarzneimitteln</a:t>
            </a:r>
          </a:p>
        </p:txBody>
      </p:sp>
      <p:pic>
        <p:nvPicPr>
          <p:cNvPr id="10" name="Grafik 9" descr="Die Grafik zeigt die tiermedizinischen Punkte der &quot;Umwelt-Checkliste für den Einsatz von Tierarzneimitteln&quot;. Text: &#10;Habe ich eine ausreichende Diagnostik betrieben? Ist eine medizinische Indikation gegeben? Könnte ich eine medikamentöse Behandlung vermeiden? Könnte ich alternative Heilungsmittel einsetzen, um Resistenzbildung zu vermeiden und Umwelteinträge zu reduzieren? Habe ich den Tierhalter ausreichend über die korrekte Verabreichung der verschriebenen Medikamente aufgeklärt? Habe ich den Tierhalter über Lagerung und Entsorgung der Tierarzneimittel aufgeklärt? Habe ich alle umweltrelevanten Informationen der Packungsbeilage berücksichtigt?" title="Umwelt-Checkliste für den Einsatz von Tierarzneimitteln - Teil Tiermedizi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000" y="1412776"/>
            <a:ext cx="6840760" cy="5021410"/>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44</a:t>
            </a:fld>
            <a:endParaRPr lang="de-DE">
              <a:solidFill>
                <a:schemeClr val="bg1"/>
              </a:solidFill>
            </a:endParaRPr>
          </a:p>
        </p:txBody>
      </p:sp>
    </p:spTree>
    <p:extLst>
      <p:ext uri="{BB962C8B-B14F-4D97-AF65-F5344CB8AC3E}">
        <p14:creationId xmlns:p14="http://schemas.microsoft.com/office/powerpoint/2010/main" val="25325548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Fazit - Umweltaspekte bei Verordnung und Anwendung von Tierarzneimitteln </a:t>
            </a:r>
          </a:p>
        </p:txBody>
      </p:sp>
      <p:sp>
        <p:nvSpPr>
          <p:cNvPr id="12" name="Inhaltsplatzhalter 8"/>
          <p:cNvSpPr>
            <a:spLocks noGrp="1"/>
          </p:cNvSpPr>
          <p:nvPr>
            <p:ph idx="1"/>
          </p:nvPr>
        </p:nvSpPr>
        <p:spPr>
          <a:xfrm>
            <a:off x="414338" y="1493838"/>
            <a:ext cx="7702550" cy="4868862"/>
          </a:xfrm>
        </p:spPr>
        <p:txBody>
          <a:bodyPr>
            <a:noAutofit/>
          </a:bodyPr>
          <a:lstStyle/>
          <a:p>
            <a:pPr marL="285750" lvl="1" indent="-285750" fontAlgn="auto">
              <a:spcAft>
                <a:spcPts val="0"/>
              </a:spcAft>
              <a:buClr>
                <a:schemeClr val="tx2"/>
              </a:buClr>
              <a:buFont typeface="Wingdings" panose="05000000000000000000" pitchFamily="2" charset="2"/>
              <a:buChar char="Ø"/>
              <a:defRPr/>
            </a:pPr>
            <a:r>
              <a:rPr lang="de-DE" sz="1800" dirty="0"/>
              <a:t>Sorgfalt und Hygiene helfen, den direkten Eintrag von Tierarzneimitteln in die Umwelt zu minimieren.</a:t>
            </a:r>
          </a:p>
          <a:p>
            <a:pPr marL="285750" lvl="1" indent="-285750" fontAlgn="auto">
              <a:spcAft>
                <a:spcPts val="0"/>
              </a:spcAft>
              <a:buClr>
                <a:schemeClr val="tx2"/>
              </a:buClr>
              <a:buFont typeface="Wingdings" panose="05000000000000000000" pitchFamily="2" charset="2"/>
              <a:buChar char="Ø"/>
              <a:defRPr/>
            </a:pPr>
            <a:endParaRPr lang="de-DE" sz="1800" dirty="0"/>
          </a:p>
          <a:p>
            <a:pPr marL="285750" lvl="1" indent="-285750" fontAlgn="auto">
              <a:spcAft>
                <a:spcPts val="0"/>
              </a:spcAft>
              <a:buClr>
                <a:schemeClr val="tx2"/>
              </a:buClr>
              <a:buFont typeface="Wingdings" panose="05000000000000000000" pitchFamily="2" charset="2"/>
              <a:buChar char="Ø"/>
              <a:defRPr/>
            </a:pPr>
            <a:r>
              <a:rPr lang="de-DE" sz="1800" dirty="0"/>
              <a:t>Verschleppungen von Tierarzneimitteln sind eine unnötige Verschwendung, können die Gesundheit von Anwenderinnen und Anwendern gefährden und sind ohne therapeutischen Nutzen für die Tiere.</a:t>
            </a:r>
          </a:p>
          <a:p>
            <a:pPr marL="285750" lvl="1" indent="-285750" fontAlgn="auto">
              <a:spcAft>
                <a:spcPts val="0"/>
              </a:spcAft>
              <a:buClr>
                <a:schemeClr val="tx2"/>
              </a:buClr>
              <a:buFont typeface="Wingdings" panose="05000000000000000000" pitchFamily="2" charset="2"/>
              <a:buChar char="Ø"/>
              <a:defRPr/>
            </a:pPr>
            <a:endParaRPr lang="de-DE" sz="1800" dirty="0"/>
          </a:p>
          <a:p>
            <a:pPr marL="285750" lvl="1" indent="-285750" fontAlgn="auto">
              <a:spcAft>
                <a:spcPts val="0"/>
              </a:spcAft>
              <a:buClr>
                <a:schemeClr val="tx2"/>
              </a:buClr>
              <a:buFont typeface="Wingdings" panose="05000000000000000000" pitchFamily="2" charset="2"/>
              <a:buChar char="Ø"/>
              <a:defRPr/>
            </a:pPr>
            <a:r>
              <a:rPr lang="de-DE" sz="1800" dirty="0"/>
              <a:t>Verschleppungen von Antibiotika können </a:t>
            </a:r>
            <a:br>
              <a:rPr lang="de-DE" sz="1800" dirty="0"/>
            </a:br>
            <a:r>
              <a:rPr lang="de-DE" sz="1800" dirty="0"/>
              <a:t>zur Bildung von Resistenzen bei Mensch, </a:t>
            </a:r>
            <a:br>
              <a:rPr lang="de-DE" sz="1800" dirty="0"/>
            </a:br>
            <a:r>
              <a:rPr lang="de-DE" sz="1800" dirty="0"/>
              <a:t>Tier und in der Umwelt beitragen.</a:t>
            </a:r>
          </a:p>
          <a:p>
            <a:pPr marL="285750" indent="-285750">
              <a:buClr>
                <a:schemeClr val="tx2"/>
              </a:buClr>
              <a:buFont typeface="Wingdings" panose="05000000000000000000" pitchFamily="2" charset="2"/>
              <a:buChar char="Ø"/>
            </a:pPr>
            <a:endParaRPr lang="de-DE" sz="1800" b="0" dirty="0"/>
          </a:p>
          <a:p>
            <a:pPr marL="285750" lvl="1" indent="-285750" fontAlgn="auto">
              <a:spcAft>
                <a:spcPts val="0"/>
              </a:spcAft>
              <a:buClr>
                <a:schemeClr val="tx2"/>
              </a:buClr>
              <a:buFont typeface="Wingdings" panose="05000000000000000000" pitchFamily="2" charset="2"/>
              <a:buChar char="Ø"/>
              <a:defRPr/>
            </a:pPr>
            <a:r>
              <a:rPr lang="de-DE" sz="1800" dirty="0">
                <a:hlinkClick r:id="rId3"/>
              </a:rPr>
              <a:t>Umwelt-Checkliste verwenden </a:t>
            </a:r>
            <a:br>
              <a:rPr lang="de-DE" sz="1800" dirty="0">
                <a:hlinkClick r:id="rId3"/>
              </a:rPr>
            </a:br>
            <a:r>
              <a:rPr lang="de-DE" sz="1800" dirty="0">
                <a:hlinkClick r:id="rId3"/>
              </a:rPr>
              <a:t>https://www.umweltbundesamt.de/TAM-checkliste</a:t>
            </a:r>
            <a:endParaRPr lang="de-DE" sz="1800" dirty="0"/>
          </a:p>
          <a:p>
            <a:pPr marL="285750" indent="-285750">
              <a:buClr>
                <a:schemeClr val="tx2"/>
              </a:buClr>
              <a:buFont typeface="Wingdings" panose="05000000000000000000" pitchFamily="2" charset="2"/>
              <a:buChar char="Ø"/>
            </a:pPr>
            <a:endParaRPr lang="de-DE" sz="1800" b="0" dirty="0"/>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endParaRPr lang="de-DE" sz="1800" dirty="0"/>
          </a:p>
          <a:p>
            <a:pPr marL="285750" lvl="0" indent="-285750">
              <a:buFont typeface="Arial" panose="020B0604020202020204" pitchFamily="34" charset="0"/>
              <a:buChar char="•"/>
            </a:pPr>
            <a:endParaRPr sz="18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bei Verordnung und Anwendung von Tierarzneimitteln</a:t>
            </a:r>
          </a:p>
        </p:txBody>
      </p:sp>
      <p:sp>
        <p:nvSpPr>
          <p:cNvPr id="8"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0" name="Fußzeilenplatzhalter 4"/>
          <p:cNvSpPr>
            <a:spLocks noGrp="1"/>
          </p:cNvSpPr>
          <p:nvPr>
            <p:ph type="ftr" sz="quarter" idx="16"/>
          </p:nvPr>
        </p:nvSpPr>
        <p:spPr bwMode="auto">
          <a:xfrm>
            <a:off x="1403350" y="6597650"/>
            <a:ext cx="5113338"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11" name="Foliennummernplatzhalter 5"/>
          <p:cNvSpPr>
            <a:spLocks noGrp="1"/>
          </p:cNvSpPr>
          <p:nvPr>
            <p:ph type="sldNum" sz="quarter" idx="17"/>
          </p:nvPr>
        </p:nvSpPr>
        <p:spPr bwMode="auto">
          <a:xfrm>
            <a:off x="8116888" y="6597650"/>
            <a:ext cx="557212"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45</a:t>
            </a:fld>
            <a:endParaRPr lang="de-DE">
              <a:solidFill>
                <a:schemeClr val="bg1"/>
              </a:solidFill>
            </a:endParaRPr>
          </a:p>
        </p:txBody>
      </p:sp>
      <p:pic>
        <p:nvPicPr>
          <p:cNvPr id="9" name="Grafik 8" descr="Die Checkliste fasst die wichtigsten umweltfragen zum Einsatz von Tierarzneimitteln zusammen. Sie ist in Tiermedizin, Tierhaltung und beide Bereiche betreffende Fragen untergliedert. &#10;Textinhalt: Tiermedizin: Habe ich eine ausreichende Diagnostik betrieben? Ist eine medizinische Indikation gegeben? Könnte ich eine medikamentöse Behandlung ver-meiden? Könnte ich alternative Heilungsmittel einsetzen, um Resistenzbildung zu ver-meiden und Umwelteinträge zu reduzieren? Habe ich den Tierhalter ausreichend über die korrekte Verabreichung der verschriebenen Medikamente aufgeklärt? Habe ich den Tierhalter über Lagerung und Entsorgung der Tierarzneimittel aufgeklärt?&#10;Tierhaltung: Hinterfrage ich regelmäßig prophylaktische Maßnahmen wie z.B. Impfun-gen? Hat der Tierarzt oder habe ich mich über alternative Behandlungsmethoden in-formiert? Befolge ich die tiermedizinischen Anweisungen zu Dosierung sowie Anwen-dungsdauer und -häufigkeit sorgfältig? Bewahre ich Tierarzneimittel richtig auf und vermeide ich Einträge in die Umwelt? Entsorge ich Altmedikamente, Reste und Verpa-ckungen ordnungsgemäß? Vermeide ich die Verschleppung von Tierarzneimitteln im Stall? Habe ich eine mehrmonatige Ruhezeit eingehalten vor dem Ausbringen von Gül-le, die Spuren von Tierarzneimitteln enthalten kann?&#10;Tiermedizin und Tierhaltung: Setze ich das Tierarzneimittel entsprechend der Pa-ckungsbeilage ein? Habe ich alle umweltrelevanten Informationen der Packungsbeila-ge berücksichtigt? Ist das produktionsbegleitende Gesundheitsmonitoring erfolgreich? Welche Präventionsmaßnahmen könnten in diesem Stall/Betrieb ergriffen werden, um eine weitere medikamentöse Behandlung zu vermeiden?&#10;" title="Umwelt-Checkliste für den Einsatz von Tierarzneimitteln"/>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68144" y="3668147"/>
            <a:ext cx="3029252" cy="2713181"/>
          </a:xfrm>
          <a:prstGeom prst="rect">
            <a:avLst/>
          </a:prstGeom>
        </p:spPr>
      </p:pic>
    </p:spTree>
    <p:extLst>
      <p:ext uri="{BB962C8B-B14F-4D97-AF65-F5344CB8AC3E}">
        <p14:creationId xmlns:p14="http://schemas.microsoft.com/office/powerpoint/2010/main" val="15861217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5</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5. Handeln nach dem </a:t>
            </a:r>
            <a:r>
              <a:rPr lang="de-DE" sz="1500" b="1" dirty="0" err="1">
                <a:solidFill>
                  <a:schemeClr val="tx1"/>
                </a:solidFill>
                <a:latin typeface="Arial" panose="020B0604020202020204" pitchFamily="34" charset="0"/>
                <a:cs typeface="Arial" panose="020B0604020202020204" pitchFamily="34" charset="0"/>
              </a:rPr>
              <a:t>One</a:t>
            </a:r>
            <a:r>
              <a:rPr lang="de-DE" sz="1500" b="1" dirty="0">
                <a:solidFill>
                  <a:schemeClr val="tx1"/>
                </a:solidFill>
                <a:latin typeface="Arial" panose="020B0604020202020204" pitchFamily="34" charset="0"/>
                <a:cs typeface="Arial" panose="020B0604020202020204" pitchFamily="34" charset="0"/>
              </a:rPr>
              <a:t> </a:t>
            </a:r>
            <a:r>
              <a:rPr lang="de-DE" sz="1500" b="1" dirty="0" err="1">
                <a:solidFill>
                  <a:schemeClr val="tx1"/>
                </a:solidFill>
                <a:latin typeface="Arial" panose="020B0604020202020204" pitchFamily="34" charset="0"/>
                <a:cs typeface="Arial" panose="020B0604020202020204" pitchFamily="34" charset="0"/>
              </a:rPr>
              <a:t>Health</a:t>
            </a:r>
            <a:r>
              <a:rPr lang="de-DE" sz="1500" b="1" dirty="0">
                <a:solidFill>
                  <a:schemeClr val="tx1"/>
                </a:solidFill>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46</a:t>
            </a:fld>
            <a:endParaRPr lang="de-DE">
              <a:solidFill>
                <a:schemeClr val="bg1"/>
              </a:solidFill>
            </a:endParaRPr>
          </a:p>
        </p:txBody>
      </p:sp>
    </p:spTree>
    <p:extLst>
      <p:ext uri="{BB962C8B-B14F-4D97-AF65-F5344CB8AC3E}">
        <p14:creationId xmlns:p14="http://schemas.microsoft.com/office/powerpoint/2010/main" val="41317385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Ganzheitliche Betrachtung – der </a:t>
            </a:r>
            <a:r>
              <a:rPr lang="de-DE" dirty="0" err="1">
                <a:solidFill>
                  <a:srgbClr val="FABB00"/>
                </a:solidFill>
                <a:latin typeface="+mj-lt"/>
                <a:cs typeface="Arial" panose="020B0604020202020204" pitchFamily="34" charset="0"/>
              </a:rPr>
              <a:t>One</a:t>
            </a:r>
            <a:r>
              <a:rPr lang="de-DE" dirty="0">
                <a:solidFill>
                  <a:srgbClr val="FABB00"/>
                </a:solidFill>
                <a:latin typeface="+mj-lt"/>
                <a:cs typeface="Arial" panose="020B0604020202020204" pitchFamily="34" charset="0"/>
              </a:rPr>
              <a:t> </a:t>
            </a:r>
            <a:r>
              <a:rPr lang="de-DE" dirty="0" err="1">
                <a:solidFill>
                  <a:srgbClr val="FABB00"/>
                </a:solidFill>
                <a:latin typeface="+mj-lt"/>
                <a:cs typeface="Arial" panose="020B0604020202020204" pitchFamily="34" charset="0"/>
              </a:rPr>
              <a:t>Health</a:t>
            </a:r>
            <a:r>
              <a:rPr lang="de-DE" dirty="0">
                <a:solidFill>
                  <a:srgbClr val="FABB00"/>
                </a:solidFill>
                <a:latin typeface="+mj-lt"/>
                <a:cs typeface="Arial" panose="020B0604020202020204" pitchFamily="34" charset="0"/>
              </a:rPr>
              <a:t>-Ansatz</a:t>
            </a:r>
          </a:p>
        </p:txBody>
      </p:sp>
      <p:pic>
        <p:nvPicPr>
          <p:cNvPr id="3" name="Grafik 2" descr="Das Schema stellt die Komponenten des Gesundheitsmanagements als fünf Säulen dar: 1. Gesundheit von Menschen, 2. Gesundheit von Tieren, 3. Umweltschutz (Boden, Wasser, Luft), 4. Lebensmittelsicherheit, 5. Internationaler Handel. Diese Säulen tra-gen das Dach, welches die One-Health-Definition beinhaltet: Integratives Manage-ment von gesundheitlichen Risiken, gleichzeitige Betrachtung von fünf Komponenten." title="One Health"/>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331" y="1772816"/>
            <a:ext cx="8429362" cy="4389539"/>
          </a:xfrm>
          <a:prstGeom prst="rect">
            <a:avLst/>
          </a:prstGeom>
        </p:spPr>
      </p:pic>
      <p:sp>
        <p:nvSpPr>
          <p:cNvPr id="11" name="Textfeld 10"/>
          <p:cNvSpPr txBox="1"/>
          <p:nvPr/>
        </p:nvSpPr>
        <p:spPr>
          <a:xfrm>
            <a:off x="467544" y="6271428"/>
            <a:ext cx="3193057" cy="253916"/>
          </a:xfrm>
          <a:prstGeom prst="rect">
            <a:avLst/>
          </a:prstGeom>
          <a:noFill/>
        </p:spPr>
        <p:txBody>
          <a:bodyPr wrap="square" rtlCol="0">
            <a:spAutoFit/>
          </a:bodyPr>
          <a:lstStyle/>
          <a:p>
            <a:r>
              <a:rPr lang="de-DE" sz="1050" dirty="0"/>
              <a:t>Quelle: Brigitte Petersen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47</a:t>
            </a:fld>
            <a:endParaRPr lang="de-DE">
              <a:solidFill>
                <a:schemeClr val="bg1"/>
              </a:solidFill>
            </a:endParaRPr>
          </a:p>
        </p:txBody>
      </p:sp>
    </p:spTree>
    <p:extLst>
      <p:ext uri="{BB962C8B-B14F-4D97-AF65-F5344CB8AC3E}">
        <p14:creationId xmlns:p14="http://schemas.microsoft.com/office/powerpoint/2010/main" val="5510657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Weiterbildung und Forschung</a:t>
            </a:r>
          </a:p>
        </p:txBody>
      </p:sp>
      <p:sp>
        <p:nvSpPr>
          <p:cNvPr id="4" name="Inhaltsplatzhalter 3"/>
          <p:cNvSpPr>
            <a:spLocks noGrp="1"/>
          </p:cNvSpPr>
          <p:nvPr>
            <p:ph idx="1"/>
          </p:nvPr>
        </p:nvSpPr>
        <p:spPr>
          <a:xfrm>
            <a:off x="465330" y="1258144"/>
            <a:ext cx="8211463" cy="5051176"/>
          </a:xfrm>
        </p:spPr>
        <p:txBody>
          <a:bodyPr>
            <a:noAutofit/>
          </a:bodyPr>
          <a:lstStyle/>
          <a:p>
            <a:pPr>
              <a:lnSpc>
                <a:spcPct val="110000"/>
              </a:lnSpc>
            </a:pPr>
            <a:r>
              <a:rPr lang="de-DE" dirty="0"/>
              <a:t>Wie kann das </a:t>
            </a:r>
            <a:r>
              <a:rPr lang="de-DE" dirty="0" err="1"/>
              <a:t>One</a:t>
            </a:r>
            <a:r>
              <a:rPr lang="de-DE" dirty="0"/>
              <a:t> </a:t>
            </a:r>
            <a:r>
              <a:rPr lang="de-DE" dirty="0" err="1"/>
              <a:t>Health</a:t>
            </a:r>
            <a:r>
              <a:rPr lang="de-DE" dirty="0"/>
              <a:t>-Prinzip in die tägliche Praxis integriert werden? </a:t>
            </a:r>
          </a:p>
          <a:p>
            <a:pPr>
              <a:lnSpc>
                <a:spcPct val="110000"/>
              </a:lnSpc>
            </a:pPr>
            <a:endParaRPr lang="de-DE" b="0" dirty="0"/>
          </a:p>
          <a:p>
            <a:pPr marL="285750" indent="-285750">
              <a:lnSpc>
                <a:spcPct val="110000"/>
              </a:lnSpc>
              <a:buFont typeface="Arial" panose="020B0604020202020204" pitchFamily="34" charset="0"/>
              <a:buChar char="•"/>
            </a:pPr>
            <a:r>
              <a:rPr lang="de-DE" b="0" dirty="0"/>
              <a:t>Zusammenarbeit und ständiger Austausch der verschiedenen Akteure und Disziplinen (z.B. Tier- und Humanmedizin)</a:t>
            </a:r>
          </a:p>
          <a:p>
            <a:pPr marL="285750" indent="-285750">
              <a:lnSpc>
                <a:spcPct val="110000"/>
              </a:lnSpc>
              <a:buFont typeface="Arial" panose="020B0604020202020204" pitchFamily="34" charset="0"/>
              <a:buChar char="•"/>
            </a:pPr>
            <a:endParaRPr lang="de-DE" b="0" dirty="0"/>
          </a:p>
          <a:p>
            <a:pPr marL="285750" indent="-285750">
              <a:lnSpc>
                <a:spcPct val="110000"/>
              </a:lnSpc>
              <a:buFont typeface="Arial" panose="020B0604020202020204" pitchFamily="34" charset="0"/>
              <a:buChar char="•"/>
            </a:pPr>
            <a:r>
              <a:rPr lang="de-DE" b="0" dirty="0"/>
              <a:t>Fortwährendes Interesse an neuen Forschungsergebnissen</a:t>
            </a:r>
          </a:p>
          <a:p>
            <a:pPr marL="447750" lvl="2" indent="-285750">
              <a:lnSpc>
                <a:spcPct val="110000"/>
              </a:lnSpc>
              <a:buFont typeface="Symbol" panose="05050102010706020507" pitchFamily="18" charset="2"/>
              <a:buChar char="-"/>
            </a:pPr>
            <a:r>
              <a:rPr lang="de-DE" b="0" dirty="0"/>
              <a:t>Vor allem interdisziplinäre Forschung, die Tierärzteschaft und Landwirtschaft mit ihrer Expertise einbindet</a:t>
            </a:r>
          </a:p>
          <a:p>
            <a:pPr marL="447750" lvl="2" indent="-285750">
              <a:lnSpc>
                <a:spcPct val="110000"/>
              </a:lnSpc>
              <a:buFont typeface="Symbol" panose="05050102010706020507" pitchFamily="18" charset="2"/>
              <a:buChar char="-"/>
            </a:pPr>
            <a:endParaRPr lang="de-DE" b="0" dirty="0"/>
          </a:p>
          <a:p>
            <a:pPr marL="285750" indent="-285750">
              <a:lnSpc>
                <a:spcPct val="110000"/>
              </a:lnSpc>
              <a:buFont typeface="Arial" panose="020B0604020202020204" pitchFamily="34" charset="0"/>
              <a:buChar char="•"/>
            </a:pPr>
            <a:r>
              <a:rPr lang="de-DE" b="0" dirty="0"/>
              <a:t>Einbeziehung aller Beteiligten in Entscheidungsfindung</a:t>
            </a:r>
          </a:p>
          <a:p>
            <a:pPr marL="285750" indent="-285750">
              <a:lnSpc>
                <a:spcPct val="110000"/>
              </a:lnSpc>
              <a:buFont typeface="Arial" panose="020B0604020202020204" pitchFamily="34" charset="0"/>
              <a:buChar char="•"/>
            </a:pPr>
            <a:endParaRPr lang="de-DE" b="0" dirty="0"/>
          </a:p>
          <a:p>
            <a:pPr marL="285750" indent="-285750">
              <a:lnSpc>
                <a:spcPct val="110000"/>
              </a:lnSpc>
              <a:buFont typeface="Arial" panose="020B0604020202020204" pitchFamily="34" charset="0"/>
              <a:buChar char="•"/>
            </a:pPr>
            <a:r>
              <a:rPr lang="de-DE" b="0" dirty="0"/>
              <a:t>Kontinuierliche Weiterbildung von Tierärzteschaft und Landwirtschaft</a:t>
            </a:r>
          </a:p>
          <a:p>
            <a:pPr marL="447750" lvl="2" indent="-285750">
              <a:lnSpc>
                <a:spcPct val="110000"/>
              </a:lnSpc>
              <a:buFont typeface="Symbol" panose="05050102010706020507" pitchFamily="18" charset="2"/>
              <a:buChar char="-"/>
            </a:pPr>
            <a:r>
              <a:rPr lang="de-DE" b="0" dirty="0"/>
              <a:t>Teilnahme an Schulungen </a:t>
            </a:r>
          </a:p>
          <a:p>
            <a:pPr marL="447750" lvl="2" indent="-285750">
              <a:lnSpc>
                <a:spcPct val="110000"/>
              </a:lnSpc>
              <a:buFont typeface="Symbol" panose="05050102010706020507" pitchFamily="18" charset="2"/>
              <a:buChar char="-"/>
            </a:pPr>
            <a:r>
              <a:rPr lang="de-DE" b="0" dirty="0"/>
              <a:t>Transfer von Wissen zwischen Praxis und Forschung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48</a:t>
            </a:fld>
            <a:endParaRPr lang="de-DE">
              <a:solidFill>
                <a:schemeClr val="bg1"/>
              </a:solidFill>
            </a:endParaRPr>
          </a:p>
        </p:txBody>
      </p:sp>
    </p:spTree>
    <p:extLst>
      <p:ext uri="{BB962C8B-B14F-4D97-AF65-F5344CB8AC3E}">
        <p14:creationId xmlns:p14="http://schemas.microsoft.com/office/powerpoint/2010/main" val="5224110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Kommunikationsbeteiligte</a:t>
            </a:r>
          </a:p>
        </p:txBody>
      </p:sp>
      <p:sp>
        <p:nvSpPr>
          <p:cNvPr id="4" name="Inhaltsplatzhalter 3"/>
          <p:cNvSpPr>
            <a:spLocks noGrp="1"/>
          </p:cNvSpPr>
          <p:nvPr>
            <p:ph idx="1"/>
          </p:nvPr>
        </p:nvSpPr>
        <p:spPr>
          <a:xfrm>
            <a:off x="465330" y="1258144"/>
            <a:ext cx="8211463" cy="5051176"/>
          </a:xfrm>
        </p:spPr>
        <p:txBody>
          <a:bodyPr>
            <a:noAutofit/>
          </a:bodyPr>
          <a:lstStyle/>
          <a:p>
            <a:pPr marL="285750" indent="-285750">
              <a:lnSpc>
                <a:spcPct val="110000"/>
              </a:lnSpc>
              <a:buFont typeface="Arial" panose="020B0604020202020204" pitchFamily="34" charset="0"/>
              <a:buChar char="•"/>
            </a:pPr>
            <a:r>
              <a:rPr lang="de-DE" b="0" dirty="0"/>
              <a:t>Kommunikation ist ein wichtiger Baustein der Prävention.</a:t>
            </a:r>
          </a:p>
          <a:p>
            <a:pPr marL="285750" indent="-285750">
              <a:lnSpc>
                <a:spcPct val="110000"/>
              </a:lnSpc>
              <a:buFont typeface="Arial" panose="020B0604020202020204" pitchFamily="34" charset="0"/>
              <a:buChar char="•"/>
            </a:pPr>
            <a:endParaRPr lang="de-DE" b="0" dirty="0"/>
          </a:p>
          <a:p>
            <a:pPr marL="285750" indent="-285750">
              <a:lnSpc>
                <a:spcPct val="110000"/>
              </a:lnSpc>
              <a:buFont typeface="Arial" panose="020B0604020202020204" pitchFamily="34" charset="0"/>
              <a:buChar char="•"/>
            </a:pPr>
            <a:r>
              <a:rPr lang="de-DE" b="0" dirty="0"/>
              <a:t>Ganzheitliche Entscheidungen können nur auf Basis eines interdisziplinär zusammengestellten Teams getroffen werden.</a:t>
            </a:r>
          </a:p>
          <a:p>
            <a:pPr marL="285750" indent="-285750">
              <a:lnSpc>
                <a:spcPct val="110000"/>
              </a:lnSpc>
              <a:buFont typeface="Arial" panose="020B0604020202020204" pitchFamily="34" charset="0"/>
              <a:buChar char="•"/>
            </a:pPr>
            <a:endParaRPr lang="de-DE" b="0" dirty="0"/>
          </a:p>
          <a:p>
            <a:pPr marL="285750" indent="-285750">
              <a:lnSpc>
                <a:spcPct val="110000"/>
              </a:lnSpc>
              <a:buFont typeface="Arial" panose="020B0604020202020204" pitchFamily="34" charset="0"/>
              <a:buChar char="•"/>
            </a:pPr>
            <a:r>
              <a:rPr lang="de-DE" b="0" dirty="0"/>
              <a:t>Alle Beteiligte eines Betriebes müssen einbezogen werden: </a:t>
            </a:r>
          </a:p>
          <a:p>
            <a:pPr marL="447750" lvl="2" indent="-285750">
              <a:lnSpc>
                <a:spcPct val="110000"/>
              </a:lnSpc>
              <a:buFont typeface="Symbol" panose="05050102010706020507" pitchFamily="18" charset="2"/>
              <a:buChar char="-"/>
            </a:pPr>
            <a:r>
              <a:rPr lang="de-DE" b="0" dirty="0"/>
              <a:t>Mitarbeiterinnen/Mitarbeiter, Familie</a:t>
            </a:r>
          </a:p>
          <a:p>
            <a:pPr marL="447750" lvl="2" indent="-285750">
              <a:lnSpc>
                <a:spcPct val="110000"/>
              </a:lnSpc>
              <a:buFont typeface="Symbol" panose="05050102010706020507" pitchFamily="18" charset="2"/>
              <a:buChar char="-"/>
            </a:pPr>
            <a:r>
              <a:rPr lang="de-DE" b="0" dirty="0"/>
              <a:t>Berufskolleginnen/Berufskollegen</a:t>
            </a:r>
          </a:p>
          <a:p>
            <a:pPr marL="447750" lvl="2" indent="-285750">
              <a:lnSpc>
                <a:spcPct val="110000"/>
              </a:lnSpc>
              <a:buFont typeface="Symbol" panose="05050102010706020507" pitchFamily="18" charset="2"/>
              <a:buChar char="-"/>
            </a:pPr>
            <a:r>
              <a:rPr lang="de-DE" b="0" dirty="0"/>
              <a:t>Beraterinnen/Berater (Futtermittel, Gesundheit)</a:t>
            </a:r>
          </a:p>
          <a:p>
            <a:pPr marL="447750" lvl="2" indent="-285750">
              <a:lnSpc>
                <a:spcPct val="110000"/>
              </a:lnSpc>
              <a:buFont typeface="Symbol" panose="05050102010706020507" pitchFamily="18" charset="2"/>
              <a:buChar char="-"/>
            </a:pPr>
            <a:r>
              <a:rPr lang="de-DE" b="0" dirty="0" err="1"/>
              <a:t>Zuliefererin</a:t>
            </a:r>
            <a:r>
              <a:rPr lang="de-DE" b="0" dirty="0"/>
              <a:t>/Zulieferer</a:t>
            </a:r>
          </a:p>
          <a:p>
            <a:pPr marL="447750" lvl="2" indent="-285750">
              <a:lnSpc>
                <a:spcPct val="110000"/>
              </a:lnSpc>
              <a:buFont typeface="Symbol" panose="05050102010706020507" pitchFamily="18" charset="2"/>
              <a:buChar char="-"/>
            </a:pPr>
            <a:r>
              <a:rPr lang="de-DE" b="0" dirty="0"/>
              <a:t>Abnehmerin/Abnehmer (Landwirtschaft, Schlachtbetrieb) </a:t>
            </a:r>
          </a:p>
          <a:p>
            <a:pPr marL="447750" lvl="2" indent="-285750">
              <a:lnSpc>
                <a:spcPct val="110000"/>
              </a:lnSpc>
              <a:buFont typeface="Symbol" panose="05050102010706020507" pitchFamily="18" charset="2"/>
              <a:buChar char="-"/>
            </a:pPr>
            <a:r>
              <a:rPr lang="de-DE" b="0" dirty="0"/>
              <a:t>aber auch Verbraucherinnen/Verbraucher</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49</a:t>
            </a:fld>
            <a:endParaRPr lang="de-DE">
              <a:solidFill>
                <a:schemeClr val="bg1"/>
              </a:solidFill>
            </a:endParaRPr>
          </a:p>
        </p:txBody>
      </p:sp>
    </p:spTree>
    <p:extLst>
      <p:ext uri="{BB962C8B-B14F-4D97-AF65-F5344CB8AC3E}">
        <p14:creationId xmlns:p14="http://schemas.microsoft.com/office/powerpoint/2010/main" val="62626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Lernziele</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Handeln nach dem </a:t>
            </a:r>
            <a:r>
              <a:rPr lang="de-DE" sz="1500" b="1" dirty="0" err="1">
                <a:latin typeface="Arial" panose="020B0604020202020204" pitchFamily="34" charset="0"/>
                <a:cs typeface="Arial" panose="020B0604020202020204" pitchFamily="34" charset="0"/>
              </a:rPr>
              <a:t>One</a:t>
            </a:r>
            <a:r>
              <a:rPr lang="de-DE" sz="1500" b="1" dirty="0">
                <a:latin typeface="Arial" panose="020B0604020202020204" pitchFamily="34" charset="0"/>
                <a:cs typeface="Arial" panose="020B0604020202020204" pitchFamily="34" charset="0"/>
              </a:rPr>
              <a:t> </a:t>
            </a:r>
            <a:r>
              <a:rPr lang="de-DE" sz="1500" b="1" dirty="0" err="1">
                <a:latin typeface="Arial" panose="020B0604020202020204" pitchFamily="34" charset="0"/>
                <a:cs typeface="Arial" panose="020B0604020202020204" pitchFamily="34" charset="0"/>
              </a:rPr>
              <a:t>Health</a:t>
            </a:r>
            <a:r>
              <a:rPr lang="de-DE" sz="1500" b="1" dirty="0">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Umweltaspekte von Tierarzneimitteln in der tiermedizinischen Praxis</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a:t>
            </a:fld>
            <a:endParaRPr lang="de-DE">
              <a:solidFill>
                <a:schemeClr val="bg1"/>
              </a:solidFill>
            </a:endParaRPr>
          </a:p>
        </p:txBody>
      </p:sp>
    </p:spTree>
    <p:extLst>
      <p:ext uri="{BB962C8B-B14F-4D97-AF65-F5344CB8AC3E}">
        <p14:creationId xmlns:p14="http://schemas.microsoft.com/office/powerpoint/2010/main" val="12835058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Gemeinsame Sprache finden</a:t>
            </a:r>
          </a:p>
        </p:txBody>
      </p:sp>
      <p:sp>
        <p:nvSpPr>
          <p:cNvPr id="4" name="Inhaltsplatzhalter 3"/>
          <p:cNvSpPr>
            <a:spLocks noGrp="1"/>
          </p:cNvSpPr>
          <p:nvPr>
            <p:ph idx="1"/>
          </p:nvPr>
        </p:nvSpPr>
        <p:spPr>
          <a:xfrm>
            <a:off x="465330" y="1258144"/>
            <a:ext cx="8211463" cy="5051176"/>
          </a:xfrm>
        </p:spPr>
        <p:txBody>
          <a:bodyPr>
            <a:noAutofit/>
          </a:bodyPr>
          <a:lstStyle/>
          <a:p>
            <a:pPr>
              <a:lnSpc>
                <a:spcPct val="110000"/>
              </a:lnSpc>
            </a:pPr>
            <a:r>
              <a:rPr lang="de-DE" b="0" dirty="0"/>
              <a:t>Eine Kommunikationsanalyse zum Thema Antibiotika-Resistenzen in veterinärmedizinische und landwirtschaftlichen Fachzeitschriften hat ergeben (</a:t>
            </a:r>
            <a:r>
              <a:rPr lang="de-DE" b="0" dirty="0" err="1"/>
              <a:t>Röttgen</a:t>
            </a:r>
            <a:r>
              <a:rPr lang="de-DE" b="0" dirty="0"/>
              <a:t>, 2016):</a:t>
            </a:r>
          </a:p>
          <a:p>
            <a:pPr>
              <a:lnSpc>
                <a:spcPct val="110000"/>
              </a:lnSpc>
            </a:pPr>
            <a:endParaRPr lang="de-DE" b="0" dirty="0"/>
          </a:p>
          <a:p>
            <a:pPr marL="285750" indent="-285750">
              <a:lnSpc>
                <a:spcPct val="110000"/>
              </a:lnSpc>
              <a:buFont typeface="Arial" panose="020B0604020202020204" pitchFamily="34" charset="0"/>
              <a:buChar char="•"/>
            </a:pPr>
            <a:r>
              <a:rPr lang="de-DE" b="0" dirty="0"/>
              <a:t>In der landwirtschaftlichen Fachliteratur werden kurze Sätze und weniger Synonyme genutzt.</a:t>
            </a:r>
          </a:p>
          <a:p>
            <a:pPr marL="285750" indent="-285750">
              <a:lnSpc>
                <a:spcPct val="110000"/>
              </a:lnSpc>
              <a:buFont typeface="Arial" panose="020B0604020202020204" pitchFamily="34" charset="0"/>
              <a:buChar char="•"/>
            </a:pPr>
            <a:endParaRPr lang="de-DE" b="0" dirty="0"/>
          </a:p>
          <a:p>
            <a:pPr>
              <a:lnSpc>
                <a:spcPct val="110000"/>
              </a:lnSpc>
            </a:pPr>
            <a:r>
              <a:rPr lang="de-DE" b="0" dirty="0"/>
              <a:t>Für eine effektive Kommunikation sollten Tierärztinnen/ -ärzte ihre Sprache den Tierhaltern anpassen: </a:t>
            </a:r>
          </a:p>
          <a:p>
            <a:pPr marL="447750" lvl="2" indent="-285750">
              <a:lnSpc>
                <a:spcPct val="110000"/>
              </a:lnSpc>
              <a:buFont typeface="Symbol" panose="05050102010706020507" pitchFamily="18" charset="2"/>
              <a:buChar char="-"/>
            </a:pPr>
            <a:r>
              <a:rPr lang="de-DE" b="0" dirty="0"/>
              <a:t>Kurze Sätze nutzen mit wenig Variation zwischen Synonymen.</a:t>
            </a:r>
          </a:p>
          <a:p>
            <a:pPr marL="447750" lvl="2" indent="-285750">
              <a:lnSpc>
                <a:spcPct val="110000"/>
              </a:lnSpc>
              <a:buFont typeface="Symbol" panose="05050102010706020507" pitchFamily="18" charset="2"/>
              <a:buChar char="-"/>
            </a:pPr>
            <a:r>
              <a:rPr lang="de-DE" b="0" dirty="0"/>
              <a:t>So kann optimal sichergestellt werden, dass Empfehlungen, Ratschläge und Anweisungen korrekt verstanden werden.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50</a:t>
            </a:fld>
            <a:endParaRPr lang="de-DE">
              <a:solidFill>
                <a:schemeClr val="bg1"/>
              </a:solidFill>
            </a:endParaRPr>
          </a:p>
        </p:txBody>
      </p:sp>
    </p:spTree>
    <p:extLst>
      <p:ext uri="{BB962C8B-B14F-4D97-AF65-F5344CB8AC3E}">
        <p14:creationId xmlns:p14="http://schemas.microsoft.com/office/powerpoint/2010/main" val="10067259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Fazit – Handeln nach dem </a:t>
            </a:r>
            <a:r>
              <a:rPr lang="de-DE" dirty="0" err="1">
                <a:solidFill>
                  <a:srgbClr val="FABB00"/>
                </a:solidFill>
                <a:latin typeface="+mj-lt"/>
                <a:cs typeface="Arial" panose="020B0604020202020204" pitchFamily="34" charset="0"/>
              </a:rPr>
              <a:t>One</a:t>
            </a:r>
            <a:r>
              <a:rPr lang="de-DE" dirty="0">
                <a:solidFill>
                  <a:srgbClr val="FABB00"/>
                </a:solidFill>
                <a:latin typeface="+mj-lt"/>
                <a:cs typeface="Arial" panose="020B0604020202020204" pitchFamily="34" charset="0"/>
              </a:rPr>
              <a:t> </a:t>
            </a:r>
            <a:r>
              <a:rPr lang="de-DE" dirty="0" err="1">
                <a:solidFill>
                  <a:srgbClr val="FABB00"/>
                </a:solidFill>
                <a:latin typeface="+mj-lt"/>
                <a:cs typeface="Arial" panose="020B0604020202020204" pitchFamily="34" charset="0"/>
              </a:rPr>
              <a:t>Health</a:t>
            </a:r>
            <a:r>
              <a:rPr lang="de-DE" dirty="0">
                <a:solidFill>
                  <a:srgbClr val="FABB00"/>
                </a:solidFill>
                <a:latin typeface="+mj-lt"/>
                <a:cs typeface="Arial" panose="020B0604020202020204" pitchFamily="34" charset="0"/>
              </a:rPr>
              <a:t>-Prinzip</a:t>
            </a:r>
          </a:p>
        </p:txBody>
      </p:sp>
      <p:sp>
        <p:nvSpPr>
          <p:cNvPr id="9" name="Inhaltsplatzhalter 8"/>
          <p:cNvSpPr>
            <a:spLocks noGrp="1"/>
          </p:cNvSpPr>
          <p:nvPr>
            <p:ph idx="1"/>
          </p:nvPr>
        </p:nvSpPr>
        <p:spPr>
          <a:xfrm>
            <a:off x="414338" y="1493838"/>
            <a:ext cx="8046094" cy="4868862"/>
          </a:xfrm>
        </p:spPr>
        <p:txBody>
          <a:bodyPr>
            <a:normAutofit lnSpcReduction="10000"/>
          </a:bodyPr>
          <a:lstStyle/>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Interdisziplinäre Denkweisen und Weiterbildung sind wichtige Bausteine in der Reduktion von Tierarzneimitteln. </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Bei dem komplexen Abwägungsprozess für die Auswahl eines Tierarzneimittels sollten alle verfügbaren Informationen Berücksichtigung finden.</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cs typeface="ＭＳ Ｐゴシック" charset="0"/>
              </a:rPr>
              <a:t>Tauschen sich Tierärztinnen/-ärzte, Landwirtinnen/-wirte und Tierheilpraktikerinnen/-praktiker zum Nutzen alternativer Heilmethoden aus, könnte dies eine Verringerung des Tierarzneimitteleinsatzes bewirken.</a:t>
            </a:r>
            <a:endParaRPr lang="de-DE" sz="1800" dirty="0"/>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Beratung kann nur erfolgreich sein, wenn es keine Barrieren in der Kommunikation gibt.  </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Wenn frühzeitig zum Problem Tierarzneimittel in der Umwelt sensibilisiert wird, können gemeinsam mit allen Akteuren Lösungen diskutiert werden.</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Die Tierärzteschaft kann hier einen wesentlichen Beitrag leisten. </a:t>
            </a:r>
          </a:p>
          <a:p>
            <a:pPr marL="285750" lvl="1" indent="-285750" fontAlgn="auto">
              <a:spcBef>
                <a:spcPts val="1200"/>
              </a:spcBef>
              <a:spcAft>
                <a:spcPts val="0"/>
              </a:spcAft>
              <a:buClr>
                <a:schemeClr val="tx2"/>
              </a:buClr>
              <a:buFont typeface="Wingdings" panose="05000000000000000000" pitchFamily="2" charset="2"/>
              <a:buChar char="Ø"/>
              <a:defRPr/>
            </a:pPr>
            <a:endParaRPr lang="de-DE" sz="1600" dirty="0"/>
          </a:p>
          <a:p>
            <a:pPr lvl="1" fontAlgn="auto">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Handeln nach dem </a:t>
            </a:r>
            <a:r>
              <a:rPr lang="de-DE" dirty="0" err="1">
                <a:latin typeface="Calibri" panose="020F0502020204030204" pitchFamily="34" charset="0"/>
              </a:rPr>
              <a:t>One</a:t>
            </a:r>
            <a:r>
              <a:rPr lang="de-DE" dirty="0">
                <a:latin typeface="Calibri" panose="020F0502020204030204" pitchFamily="34" charset="0"/>
              </a:rPr>
              <a:t> </a:t>
            </a:r>
            <a:r>
              <a:rPr lang="de-DE" dirty="0" err="1">
                <a:latin typeface="Calibri" panose="020F0502020204030204" pitchFamily="34" charset="0"/>
              </a:rPr>
              <a:t>Health</a:t>
            </a:r>
            <a:r>
              <a:rPr lang="de-DE" dirty="0">
                <a:latin typeface="Calibri" panose="020F0502020204030204" pitchFamily="34" charset="0"/>
              </a:rPr>
              <a:t>-Prinzip</a:t>
            </a:r>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51</a:t>
            </a:fld>
            <a:endParaRPr lang="de-DE">
              <a:solidFill>
                <a:schemeClr val="bg1"/>
              </a:solidFill>
            </a:endParaRPr>
          </a:p>
        </p:txBody>
      </p:sp>
    </p:spTree>
    <p:extLst>
      <p:ext uri="{BB962C8B-B14F-4D97-AF65-F5344CB8AC3E}">
        <p14:creationId xmlns:p14="http://schemas.microsoft.com/office/powerpoint/2010/main" val="6173899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Gesamtfazit</a:t>
            </a:r>
          </a:p>
        </p:txBody>
      </p:sp>
      <p:sp>
        <p:nvSpPr>
          <p:cNvPr id="10" name="Inhaltsplatzhalter 8"/>
          <p:cNvSpPr>
            <a:spLocks noGrp="1"/>
          </p:cNvSpPr>
          <p:nvPr>
            <p:ph idx="1"/>
          </p:nvPr>
        </p:nvSpPr>
        <p:spPr>
          <a:xfrm>
            <a:off x="414338" y="1257300"/>
            <a:ext cx="7974086" cy="5105400"/>
          </a:xfrm>
        </p:spPr>
        <p:txBody>
          <a:bodyPr>
            <a:normAutofit lnSpcReduction="10000"/>
          </a:bodyPr>
          <a:lstStyle/>
          <a:p>
            <a:pPr marL="285750" lvl="1" indent="-285750" fontAlgn="auto">
              <a:spcAft>
                <a:spcPts val="0"/>
              </a:spcAft>
              <a:buClr>
                <a:schemeClr val="tx2"/>
              </a:buClr>
              <a:buFont typeface="Wingdings" panose="05000000000000000000" pitchFamily="2" charset="2"/>
              <a:buChar char="Ø"/>
              <a:defRPr/>
            </a:pPr>
            <a:r>
              <a:rPr lang="de-DE" sz="1800" dirty="0"/>
              <a:t>Tierarzneimittel können durch ihren Eintrag in die Umwelt und ihre Einwirkung auf Nichtzielorganismen ein Risiko darstellen</a:t>
            </a:r>
          </a:p>
          <a:p>
            <a:pPr marL="285750" lvl="2" indent="-285750">
              <a:buClr>
                <a:schemeClr val="tx2"/>
              </a:buClr>
              <a:buFont typeface="Wingdings" panose="05000000000000000000" pitchFamily="2" charset="2"/>
              <a:buChar char="Ø"/>
            </a:pPr>
            <a:endParaRPr lang="de-DE" sz="1800" dirty="0"/>
          </a:p>
          <a:p>
            <a:pPr marL="285750" lvl="2" indent="-285750">
              <a:buClr>
                <a:schemeClr val="tx2"/>
              </a:buClr>
              <a:buFont typeface="Wingdings" panose="05000000000000000000" pitchFamily="2" charset="2"/>
              <a:buChar char="Ø"/>
            </a:pPr>
            <a:r>
              <a:rPr lang="de-DE" sz="1800" dirty="0"/>
              <a:t>Maßnahmen im präventiven Gesundheitsmanagement sind besonders wichtig, um Verbrauch und damit auch Einträge von Tierarzneimitteln zu minimieren</a:t>
            </a:r>
          </a:p>
          <a:p>
            <a:pPr marL="285750" lvl="2" indent="-285750">
              <a:buClr>
                <a:schemeClr val="tx2"/>
              </a:buClr>
              <a:buFont typeface="Wingdings" panose="05000000000000000000" pitchFamily="2" charset="2"/>
              <a:buChar char="Ø"/>
            </a:pPr>
            <a:endParaRPr lang="de-DE" sz="1800" dirty="0"/>
          </a:p>
          <a:p>
            <a:pPr marL="285750" lvl="2" indent="-285750">
              <a:buClr>
                <a:schemeClr val="tx2"/>
              </a:buClr>
              <a:buFont typeface="Wingdings" panose="05000000000000000000" pitchFamily="2" charset="2"/>
              <a:buChar char="Ø"/>
            </a:pPr>
            <a:r>
              <a:rPr lang="de-DE" sz="1800" dirty="0"/>
              <a:t>Bei der Anwendung von Tierarzneimitteln gibt es viele Möglichkeiten für tierärztlichen Umweltschutz.</a:t>
            </a:r>
          </a:p>
          <a:p>
            <a:pPr lvl="3">
              <a:buClr>
                <a:schemeClr val="tx2"/>
              </a:buClr>
              <a:buFont typeface="Arial" panose="020B0604020202020204" pitchFamily="34" charset="0"/>
              <a:buChar char="•"/>
            </a:pPr>
            <a:endParaRPr lang="de-DE" sz="1800" dirty="0"/>
          </a:p>
          <a:p>
            <a:pPr marL="285750" lvl="2" indent="-285750">
              <a:buClr>
                <a:schemeClr val="tx2"/>
              </a:buClr>
              <a:buFont typeface="Wingdings" panose="05000000000000000000" pitchFamily="2" charset="2"/>
              <a:buChar char="Ø"/>
            </a:pPr>
            <a:r>
              <a:rPr lang="de-DE" sz="1800" dirty="0"/>
              <a:t>In der Beratung spielt Kommunikation eine zentrale Rolle, als Person von außen erleichtert die Beraterin / der Berater Routinehandlungen kritisch zu hinterfragen und ganzheitliche Lösungskonzepte zu entwickeln</a:t>
            </a:r>
          </a:p>
          <a:p>
            <a:pPr marL="285750" lvl="2" indent="-285750">
              <a:buClr>
                <a:schemeClr val="tx2"/>
              </a:buClr>
              <a:buFont typeface="Wingdings" panose="05000000000000000000" pitchFamily="2" charset="2"/>
              <a:buChar char="Ø"/>
            </a:pPr>
            <a:endParaRPr lang="de-DE" dirty="0"/>
          </a:p>
          <a:p>
            <a:pPr lvl="1" algn="ctr" fontAlgn="auto">
              <a:spcAft>
                <a:spcPts val="0"/>
              </a:spcAft>
              <a:defRPr/>
            </a:pPr>
            <a:r>
              <a:rPr lang="de-DE" sz="2000" b="1" i="1" dirty="0">
                <a:solidFill>
                  <a:schemeClr val="accent3"/>
                </a:solidFill>
              </a:rPr>
              <a:t>Tierarzneimittel, die nicht erst verabreicht werden müssen, </a:t>
            </a:r>
          </a:p>
          <a:p>
            <a:pPr lvl="1" algn="ctr" fontAlgn="auto">
              <a:spcAft>
                <a:spcPts val="0"/>
              </a:spcAft>
              <a:defRPr/>
            </a:pPr>
            <a:r>
              <a:rPr lang="de-DE" sz="2000" b="1" i="1" dirty="0">
                <a:solidFill>
                  <a:schemeClr val="accent3"/>
                </a:solidFill>
              </a:rPr>
              <a:t>belasten auch nicht die Umwelt.</a:t>
            </a:r>
          </a:p>
          <a:p>
            <a:pPr marL="285750" lvl="2" indent="-285750">
              <a:buClr>
                <a:schemeClr val="tx2"/>
              </a:buClr>
              <a:buFont typeface="Wingdings" panose="05000000000000000000" pitchFamily="2" charset="2"/>
              <a:buChar char="Ø"/>
            </a:pP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Fazit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0556A34D-2722-4A63-B040-C3EB99C02564}"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52</a:t>
            </a:fld>
            <a:endParaRPr lang="de-DE">
              <a:solidFill>
                <a:schemeClr val="bg1"/>
              </a:solidFill>
            </a:endParaRPr>
          </a:p>
        </p:txBody>
      </p:sp>
    </p:spTree>
    <p:extLst>
      <p:ext uri="{BB962C8B-B14F-4D97-AF65-F5344CB8AC3E}">
        <p14:creationId xmlns:p14="http://schemas.microsoft.com/office/powerpoint/2010/main" val="13542783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itel 9"/>
          <p:cNvSpPr>
            <a:spLocks noGrp="1"/>
          </p:cNvSpPr>
          <p:nvPr>
            <p:ph type="title"/>
          </p:nvPr>
        </p:nvSpPr>
        <p:spPr>
          <a:xfrm>
            <a:off x="414338" y="1922463"/>
            <a:ext cx="5597525" cy="1290637"/>
          </a:xfrm>
        </p:spPr>
        <p:txBody>
          <a:bodyPr/>
          <a:lstStyle/>
          <a:p>
            <a:r>
              <a:rPr lang="de-DE">
                <a:solidFill>
                  <a:srgbClr val="FABB00"/>
                </a:solidFill>
                <a:latin typeface="Calibri" charset="0"/>
              </a:rPr>
              <a:t>Vielen Dank für Ihre</a:t>
            </a:r>
            <a:br>
              <a:rPr lang="de-DE">
                <a:solidFill>
                  <a:srgbClr val="FABB00"/>
                </a:solidFill>
                <a:latin typeface="Calibri" charset="0"/>
              </a:rPr>
            </a:br>
            <a:r>
              <a:rPr lang="de-DE">
                <a:solidFill>
                  <a:srgbClr val="FABB00"/>
                </a:solidFill>
                <a:latin typeface="Calibri" charset="0"/>
              </a:rPr>
              <a:t>Aufmerksamkeit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Weiterführende Informationen</a:t>
            </a:r>
          </a:p>
        </p:txBody>
      </p:sp>
      <p:sp>
        <p:nvSpPr>
          <p:cNvPr id="10" name="Inhaltsplatzhalter 8" descr="&#10;"/>
          <p:cNvSpPr>
            <a:spLocks noGrp="1"/>
          </p:cNvSpPr>
          <p:nvPr>
            <p:ph idx="1"/>
          </p:nvPr>
        </p:nvSpPr>
        <p:spPr>
          <a:xfrm>
            <a:off x="414338" y="1493838"/>
            <a:ext cx="6533926" cy="5103812"/>
          </a:xfrm>
        </p:spPr>
        <p:txBody>
          <a:bodyPr>
            <a:noAutofit/>
          </a:bodyPr>
          <a:lstStyle/>
          <a:p>
            <a:pPr fontAlgn="auto">
              <a:spcAft>
                <a:spcPts val="0"/>
              </a:spcAft>
              <a:defRPr/>
            </a:pPr>
            <a:r>
              <a:rPr lang="de-DE" dirty="0"/>
              <a:t>FACHBROSCHÜRE </a:t>
            </a:r>
          </a:p>
          <a:p>
            <a:pPr fontAlgn="auto">
              <a:spcAft>
                <a:spcPts val="0"/>
              </a:spcAft>
              <a:defRPr/>
            </a:pPr>
            <a:r>
              <a:rPr lang="de-DE" b="0" dirty="0">
                <a:hlinkClick r:id="rId3"/>
              </a:rPr>
              <a:t>Konzepte zur Minderung von Arzneimitteleinträgen aus der landwirtschaftlichen Tierhaltung in die Umwelt </a:t>
            </a:r>
          </a:p>
          <a:p>
            <a:pPr fontAlgn="auto">
              <a:spcAft>
                <a:spcPts val="0"/>
              </a:spcAft>
              <a:defRPr/>
            </a:pPr>
            <a:r>
              <a:rPr lang="de-DE" b="0" dirty="0">
                <a:hlinkClick r:id="rId3"/>
              </a:rPr>
              <a:t>www.umweltbundesamt.de/publikationen/konzepte-zur-minderung-von-arzneimitteleintraegen</a:t>
            </a:r>
            <a:endParaRPr lang="de-DE" b="0" dirty="0"/>
          </a:p>
          <a:p>
            <a:pPr fontAlgn="auto">
              <a:spcAft>
                <a:spcPts val="0"/>
              </a:spcAft>
              <a:defRPr/>
            </a:pPr>
            <a:r>
              <a:rPr lang="de-DE" b="0" dirty="0"/>
              <a:t>(</a:t>
            </a:r>
            <a:r>
              <a:rPr lang="de-DE" b="0" dirty="0" err="1"/>
              <a:t>Vidaurre</a:t>
            </a:r>
            <a:r>
              <a:rPr lang="de-DE" b="0" dirty="0"/>
              <a:t> et al., 2016)</a:t>
            </a:r>
          </a:p>
          <a:p>
            <a:pPr marL="1584000" fontAlgn="auto">
              <a:spcAft>
                <a:spcPts val="0"/>
              </a:spcAft>
              <a:defRPr/>
            </a:pPr>
            <a:endParaRPr lang="de-DE" dirty="0"/>
          </a:p>
          <a:p>
            <a:pPr marL="2520000" fontAlgn="auto">
              <a:spcAft>
                <a:spcPts val="0"/>
              </a:spcAft>
              <a:defRPr/>
            </a:pPr>
            <a:r>
              <a:rPr lang="de-DE" dirty="0"/>
              <a:t>INTERNETPORTAL</a:t>
            </a:r>
          </a:p>
          <a:p>
            <a:pPr marL="2520000" fontAlgn="auto">
              <a:spcAft>
                <a:spcPts val="0"/>
              </a:spcAft>
              <a:defRPr/>
            </a:pPr>
            <a:r>
              <a:rPr lang="de-DE" b="0" dirty="0">
                <a:hlinkClick r:id="rId4"/>
              </a:rPr>
              <a:t>Tierarzneimittel in der Umwelt </a:t>
            </a:r>
            <a:r>
              <a:rPr lang="de-DE" b="0" dirty="0">
                <a:solidFill>
                  <a:schemeClr val="accent3"/>
                </a:solidFill>
                <a:hlinkClick r:id="rId4"/>
              </a:rPr>
              <a:t>www.umweltbundesamt.de/tierarzneimittel</a:t>
            </a:r>
            <a:endParaRPr lang="de-DE" b="0" dirty="0">
              <a:solidFill>
                <a:schemeClr val="accent3"/>
              </a:solidFill>
            </a:endParaRPr>
          </a:p>
          <a:p>
            <a:pPr marL="2520000" fontAlgn="auto">
              <a:spcAft>
                <a:spcPts val="0"/>
              </a:spcAft>
              <a:defRPr/>
            </a:pPr>
            <a:r>
              <a:rPr lang="de-DE" b="0" dirty="0"/>
              <a:t>(Umweltbundesamt, 2018)</a:t>
            </a:r>
            <a:endParaRPr lang="de-DE" dirty="0"/>
          </a:p>
          <a:p>
            <a:pPr fontAlgn="auto">
              <a:spcAft>
                <a:spcPts val="0"/>
              </a:spcAft>
              <a:buClr>
                <a:schemeClr val="tx2"/>
              </a:buClr>
              <a:defRPr/>
            </a:pPr>
            <a:endParaRPr lang="de-DE" dirty="0"/>
          </a:p>
          <a:p>
            <a:pPr fontAlgn="auto">
              <a:spcAft>
                <a:spcPts val="0"/>
              </a:spcAft>
              <a:buClr>
                <a:schemeClr val="tx2"/>
              </a:buClr>
              <a:defRPr/>
            </a:pPr>
            <a:endParaRPr lang="de-DE" dirty="0"/>
          </a:p>
          <a:p>
            <a:pPr fontAlgn="auto">
              <a:spcAft>
                <a:spcPts val="0"/>
              </a:spcAft>
              <a:buFont typeface="Arial" pitchFamily="34" charset="0"/>
              <a:buNone/>
              <a:defRPr/>
            </a:pPr>
            <a:r>
              <a:rPr lang="de-DE" dirty="0"/>
              <a:t>KURZBROSCHÜRE</a:t>
            </a:r>
          </a:p>
          <a:p>
            <a:pPr fontAlgn="auto">
              <a:spcAft>
                <a:spcPts val="0"/>
              </a:spcAft>
              <a:defRPr/>
            </a:pPr>
            <a:r>
              <a:rPr lang="de-DE" b="0" dirty="0">
                <a:hlinkClick r:id="rId5"/>
              </a:rPr>
              <a:t>Veterinärmedizin – Tierarzneimittel – Umwelt: </a:t>
            </a:r>
            <a:br>
              <a:rPr lang="de-DE" b="0" dirty="0">
                <a:hlinkClick r:id="rId5"/>
              </a:rPr>
            </a:br>
            <a:r>
              <a:rPr lang="de-DE" b="0" dirty="0">
                <a:hlinkClick r:id="rId5"/>
              </a:rPr>
              <a:t>Wie kann die Tiermedizin Einträge vermindern? </a:t>
            </a:r>
          </a:p>
          <a:p>
            <a:pPr fontAlgn="auto">
              <a:spcAft>
                <a:spcPts val="0"/>
              </a:spcAft>
              <a:defRPr/>
            </a:pPr>
            <a:r>
              <a:rPr lang="de-DE" b="0" dirty="0">
                <a:solidFill>
                  <a:schemeClr val="accent3"/>
                </a:solidFill>
                <a:hlinkClick r:id="rId5"/>
              </a:rPr>
              <a:t>www.umweltbundesamt.de/TAM-broschuere-tiermedizin</a:t>
            </a:r>
            <a:endParaRPr lang="de-DE" b="0" dirty="0">
              <a:solidFill>
                <a:schemeClr val="accent3"/>
              </a:solidFill>
            </a:endParaRPr>
          </a:p>
          <a:p>
            <a:pPr fontAlgn="auto">
              <a:spcAft>
                <a:spcPts val="0"/>
              </a:spcAft>
              <a:defRPr/>
            </a:pPr>
            <a:r>
              <a:rPr lang="de-DE" b="0" dirty="0"/>
              <a:t>(Umweltbundesamt, 2017)</a:t>
            </a:r>
            <a:endParaRPr lang="de-DE" dirty="0"/>
          </a:p>
          <a:p>
            <a:pPr fontAlgn="auto">
              <a:spcAft>
                <a:spcPts val="0"/>
              </a:spcAft>
              <a:defRPr/>
            </a:pPr>
            <a:endParaRPr lang="de-DE" b="0" dirty="0">
              <a:solidFill>
                <a:schemeClr val="accent3"/>
              </a:solidFill>
            </a:endParaRPr>
          </a:p>
        </p:txBody>
      </p:sp>
      <p:pic>
        <p:nvPicPr>
          <p:cNvPr id="6" name="Grafik 5" descr="Titelbild der Fachbroschüre &quot;Konzepte zur Minderung von Arzneimitteleinträgen aus der landwirtschaftlichen Tierhaltung in die Umwelt&quot; (Vidaurre et al. 2016)" title="Titelbild Fachbroschüre"/>
          <p:cNvPicPr>
            <a:picLocks noChangeAspect="1"/>
          </p:cNvPicPr>
          <p:nvPr/>
        </p:nvPicPr>
        <p:blipFill>
          <a:blip r:embed="rId6"/>
          <a:stretch>
            <a:fillRect/>
          </a:stretch>
        </p:blipFill>
        <p:spPr>
          <a:xfrm>
            <a:off x="6948264" y="1526846"/>
            <a:ext cx="1623967" cy="2300620"/>
          </a:xfrm>
          <a:prstGeom prst="rect">
            <a:avLst/>
          </a:prstGeom>
          <a:ln>
            <a:solidFill>
              <a:schemeClr val="bg1">
                <a:lumMod val="65000"/>
              </a:schemeClr>
            </a:solidFill>
          </a:ln>
        </p:spPr>
      </p:pic>
      <p:pic>
        <p:nvPicPr>
          <p:cNvPr id="5" name="Grafik 4" descr="Screenshot des Titelbilds des Internetportals &quot;Tierarzneimittel in der Umwelt&quot; (Umweltbundesamt 2018)" title="Screenshot Titelbild Internetportal"/>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4000" y="3356992"/>
            <a:ext cx="2083916" cy="1527926"/>
          </a:xfrm>
          <a:prstGeom prst="rect">
            <a:avLst/>
          </a:prstGeom>
          <a:ln>
            <a:solidFill>
              <a:schemeClr val="bg1">
                <a:lumMod val="65000"/>
              </a:schemeClr>
            </a:solidFill>
          </a:ln>
        </p:spPr>
      </p:pic>
      <p:pic>
        <p:nvPicPr>
          <p:cNvPr id="3" name="Grafik 2" descr="Titelbild der Kurzbroschüre &quot;Veterinärmedizin – Tierarzneimittel – Umwelt: Wie kann die Tiermedizin Einträge vermindern?&quot; (Umweltbundesamt 2017)&#10;" title="Titelbild Kurzbroschür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80312" y="4077072"/>
            <a:ext cx="1197031" cy="2394061"/>
          </a:xfrm>
          <a:prstGeom prst="rect">
            <a:avLst/>
          </a:prstGeom>
          <a:ln>
            <a:solidFill>
              <a:schemeClr val="bg1">
                <a:lumMod val="65000"/>
              </a:schemeClr>
            </a:solidFill>
          </a:ln>
        </p:spPr>
      </p:pic>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8527DDE-CDFB-4B8D-9CC1-F37D25C1B56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xfrm>
            <a:off x="1403350" y="6597650"/>
            <a:ext cx="5544914"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54</a:t>
            </a:fld>
            <a:endParaRPr lang="de-DE">
              <a:solidFill>
                <a:schemeClr val="bg1"/>
              </a:solidFill>
            </a:endParaRPr>
          </a:p>
        </p:txBody>
      </p:sp>
    </p:spTree>
    <p:extLst>
      <p:ext uri="{BB962C8B-B14F-4D97-AF65-F5344CB8AC3E}">
        <p14:creationId xmlns:p14="http://schemas.microsoft.com/office/powerpoint/2010/main" val="158998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Impressum</a:t>
            </a:r>
          </a:p>
        </p:txBody>
      </p:sp>
      <p:sp>
        <p:nvSpPr>
          <p:cNvPr id="9" name="Inhaltsplatzhalter 8"/>
          <p:cNvSpPr>
            <a:spLocks noGrp="1"/>
          </p:cNvSpPr>
          <p:nvPr>
            <p:ph idx="1"/>
          </p:nvPr>
        </p:nvSpPr>
        <p:spPr>
          <a:xfrm>
            <a:off x="414338" y="1493838"/>
            <a:ext cx="8406134" cy="4868862"/>
          </a:xfrm>
        </p:spPr>
        <p:txBody>
          <a:bodyPr>
            <a:normAutofit/>
          </a:bodyPr>
          <a:lstStyle/>
          <a:p>
            <a:pPr fontAlgn="auto">
              <a:spcAft>
                <a:spcPts val="0"/>
              </a:spcAft>
              <a:defRPr/>
            </a:pPr>
            <a:r>
              <a:rPr lang="de-DE" dirty="0"/>
              <a:t>Autorinnen und Autoren:</a:t>
            </a:r>
          </a:p>
          <a:p>
            <a:pPr fontAlgn="auto">
              <a:spcBef>
                <a:spcPts val="600"/>
              </a:spcBef>
              <a:spcAft>
                <a:spcPts val="0"/>
              </a:spcAft>
              <a:defRPr/>
            </a:pPr>
            <a:r>
              <a:rPr lang="de-DE" b="0" dirty="0"/>
              <a:t>Dr. Julia Steinhoff-Wagner, Prof. Dr. Brigitte Petersen</a:t>
            </a:r>
          </a:p>
          <a:p>
            <a:pPr fontAlgn="auto">
              <a:spcAft>
                <a:spcPts val="0"/>
              </a:spcAft>
              <a:defRPr/>
            </a:pPr>
            <a:r>
              <a:rPr lang="de-DE" b="0" dirty="0" err="1"/>
              <a:t>FoodNetCenter</a:t>
            </a:r>
            <a:r>
              <a:rPr lang="de-DE" b="0" dirty="0"/>
              <a:t> der Universität Bonn</a:t>
            </a:r>
          </a:p>
          <a:p>
            <a:pPr fontAlgn="auto">
              <a:spcAft>
                <a:spcPts val="0"/>
              </a:spcAft>
              <a:defRPr/>
            </a:pPr>
            <a:r>
              <a:rPr lang="de-DE" b="0" dirty="0"/>
              <a:t>Katzenburgweg 7-9</a:t>
            </a:r>
          </a:p>
          <a:p>
            <a:pPr fontAlgn="auto">
              <a:spcAft>
                <a:spcPts val="0"/>
              </a:spcAft>
              <a:defRPr/>
            </a:pPr>
            <a:r>
              <a:rPr lang="de-DE" b="0" dirty="0"/>
              <a:t>53115 Bonn</a:t>
            </a:r>
          </a:p>
          <a:p>
            <a:pPr fontAlgn="auto">
              <a:spcBef>
                <a:spcPts val="600"/>
              </a:spcBef>
              <a:spcAft>
                <a:spcPts val="0"/>
              </a:spcAft>
              <a:defRPr/>
            </a:pPr>
            <a:r>
              <a:rPr lang="de-DE" b="0" dirty="0"/>
              <a:t>Dr. Arne Hein, Dr. Simone Lehmann</a:t>
            </a:r>
          </a:p>
          <a:p>
            <a:pPr fontAlgn="auto">
              <a:spcAft>
                <a:spcPts val="0"/>
              </a:spcAft>
              <a:defRPr/>
            </a:pPr>
            <a:r>
              <a:rPr lang="de-DE" b="0" dirty="0"/>
              <a:t>Umweltbundesamt</a:t>
            </a:r>
          </a:p>
          <a:p>
            <a:pPr fontAlgn="auto">
              <a:spcAft>
                <a:spcPts val="0"/>
              </a:spcAft>
              <a:defRPr/>
            </a:pPr>
            <a:r>
              <a:rPr lang="de-DE" b="0" dirty="0"/>
              <a:t>Wörlitzer Platz 1</a:t>
            </a:r>
          </a:p>
          <a:p>
            <a:pPr fontAlgn="auto">
              <a:spcAft>
                <a:spcPts val="0"/>
              </a:spcAft>
              <a:defRPr/>
            </a:pPr>
            <a:r>
              <a:rPr lang="de-DE" b="0" dirty="0"/>
              <a:t>06844 Dessau-Roßlau</a:t>
            </a:r>
          </a:p>
          <a:p>
            <a:pPr fontAlgn="auto">
              <a:spcAft>
                <a:spcPts val="0"/>
              </a:spcAft>
              <a:defRPr/>
            </a:pPr>
            <a:r>
              <a:rPr lang="de-DE" b="0" dirty="0"/>
              <a:t>E-Mail: </a:t>
            </a:r>
            <a:r>
              <a:rPr lang="de-DE" b="0" dirty="0">
                <a:solidFill>
                  <a:schemeClr val="accent3"/>
                </a:solidFill>
              </a:rPr>
              <a:t>arzneimittel@uba.de</a:t>
            </a:r>
          </a:p>
          <a:p>
            <a:pPr fontAlgn="auto">
              <a:spcAft>
                <a:spcPts val="0"/>
              </a:spcAft>
              <a:defRPr/>
            </a:pPr>
            <a:endParaRPr lang="de-DE" dirty="0"/>
          </a:p>
          <a:p>
            <a:pPr fontAlgn="auto">
              <a:spcAft>
                <a:spcPts val="0"/>
              </a:spcAft>
              <a:defRPr/>
            </a:pPr>
            <a:r>
              <a:rPr lang="de-DE" dirty="0"/>
              <a:t>Redaktion und Grafikdesign:</a:t>
            </a:r>
          </a:p>
          <a:p>
            <a:pPr fontAlgn="auto">
              <a:spcBef>
                <a:spcPts val="600"/>
              </a:spcBef>
              <a:spcAft>
                <a:spcPts val="0"/>
              </a:spcAft>
              <a:defRPr/>
            </a:pPr>
            <a:r>
              <a:rPr lang="de-DE" b="0" dirty="0"/>
              <a:t>Melanie Kemper, </a:t>
            </a:r>
            <a:r>
              <a:rPr lang="de-DE" b="0" dirty="0" err="1"/>
              <a:t>Beáta</a:t>
            </a:r>
            <a:r>
              <a:rPr lang="de-DE" b="0" dirty="0"/>
              <a:t> Welk </a:t>
            </a:r>
            <a:r>
              <a:rPr lang="de-DE" b="0" dirty="0" err="1"/>
              <a:t>Vargová</a:t>
            </a:r>
            <a:endParaRPr lang="de-DE" b="0" dirty="0"/>
          </a:p>
          <a:p>
            <a:pPr fontAlgn="auto">
              <a:spcAft>
                <a:spcPts val="0"/>
              </a:spcAft>
              <a:defRPr/>
            </a:pPr>
            <a:r>
              <a:rPr lang="de-DE" b="0" dirty="0" err="1"/>
              <a:t>Ecologic</a:t>
            </a:r>
            <a:r>
              <a:rPr lang="de-DE" b="0" dirty="0"/>
              <a:t> Institut</a:t>
            </a:r>
          </a:p>
          <a:p>
            <a:pPr fontAlgn="auto">
              <a:spcAft>
                <a:spcPts val="0"/>
              </a:spcAft>
              <a:defRPr/>
            </a:pPr>
            <a:r>
              <a:rPr lang="de-DE" b="0" dirty="0" err="1"/>
              <a:t>Pfalzburger</a:t>
            </a:r>
            <a:r>
              <a:rPr lang="de-DE" b="0" dirty="0"/>
              <a:t> Str. 43/44</a:t>
            </a:r>
          </a:p>
          <a:p>
            <a:pPr fontAlgn="auto">
              <a:spcAft>
                <a:spcPts val="0"/>
              </a:spcAft>
              <a:defRPr/>
            </a:pPr>
            <a:r>
              <a:rPr lang="de-DE" b="0" dirty="0"/>
              <a:t>10717 Berlin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8527DDE-CDFB-4B8D-9CC1-F37D25C1B56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xfrm>
            <a:off x="1403350" y="6597650"/>
            <a:ext cx="5544914"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55</a:t>
            </a:fld>
            <a:endParaRPr lang="de-DE">
              <a:solidFill>
                <a:schemeClr val="bg1"/>
              </a:solidFill>
            </a:endParaRPr>
          </a:p>
        </p:txBody>
      </p:sp>
    </p:spTree>
    <p:extLst>
      <p:ext uri="{BB962C8B-B14F-4D97-AF65-F5344CB8AC3E}">
        <p14:creationId xmlns:p14="http://schemas.microsoft.com/office/powerpoint/2010/main" val="1716142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1</a:t>
            </a:r>
          </a:p>
        </p:txBody>
      </p:sp>
      <p:sp>
        <p:nvSpPr>
          <p:cNvPr id="10" name="Rechteck 9"/>
          <p:cNvSpPr/>
          <p:nvPr/>
        </p:nvSpPr>
        <p:spPr>
          <a:xfrm>
            <a:off x="414338" y="149716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1. Einsatz,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Umweltaspekte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Handeln nach dem </a:t>
            </a:r>
            <a:r>
              <a:rPr lang="de-DE" sz="1500" b="1" dirty="0" err="1">
                <a:latin typeface="Arial" panose="020B0604020202020204" pitchFamily="34" charset="0"/>
                <a:cs typeface="Arial" panose="020B0604020202020204" pitchFamily="34" charset="0"/>
              </a:rPr>
              <a:t>One</a:t>
            </a:r>
            <a:r>
              <a:rPr lang="de-DE" sz="1500" b="1" dirty="0">
                <a:latin typeface="Arial" panose="020B0604020202020204" pitchFamily="34" charset="0"/>
                <a:cs typeface="Arial" panose="020B0604020202020204" pitchFamily="34" charset="0"/>
              </a:rPr>
              <a:t> </a:t>
            </a:r>
            <a:r>
              <a:rPr lang="de-DE" sz="1500" b="1" dirty="0" err="1">
                <a:latin typeface="Arial" panose="020B0604020202020204" pitchFamily="34" charset="0"/>
                <a:cs typeface="Arial" panose="020B0604020202020204" pitchFamily="34" charset="0"/>
              </a:rPr>
              <a:t>Health</a:t>
            </a:r>
            <a:r>
              <a:rPr lang="de-DE" sz="1500" b="1" dirty="0">
                <a:latin typeface="Arial" panose="020B0604020202020204" pitchFamily="34" charset="0"/>
                <a:cs typeface="Arial" panose="020B0604020202020204" pitchFamily="34" charset="0"/>
              </a:rPr>
              <a:t>-Prinzip</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a:t>
            </a:fld>
            <a:endParaRPr lang="de-DE">
              <a:solidFill>
                <a:schemeClr val="bg1"/>
              </a:solidFill>
            </a:endParaRPr>
          </a:p>
        </p:txBody>
      </p:sp>
    </p:spTree>
    <p:extLst>
      <p:ext uri="{BB962C8B-B14F-4D97-AF65-F5344CB8AC3E}">
        <p14:creationId xmlns:p14="http://schemas.microsoft.com/office/powerpoint/2010/main" val="1026112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rPr>
              <a:t>Monitoring von Abgabemengen und Behandlungen</a:t>
            </a:r>
          </a:p>
        </p:txBody>
      </p:sp>
      <p:graphicFrame>
        <p:nvGraphicFramePr>
          <p:cNvPr id="11" name="Tabelle 10" descr="Der Tierarzneimittelmarkt in Deutschland 2016 dargestellt anhand des Umsatzes, aufgeteilt zwischen pharmazeutischen Spezialitäten, Biologika, Antiparasitika und Antiinfektiva sowie deren Abgabemen-gen an Tierärzte und deren Therapiehäufigkeit; Bisher keine zentrale Erfassung der Verbrauchsmengen (Stand 2017); Seit 2014: Erfassung von antibiotischen Behandlungen in der Mast von Rindern, Schwei-nen, Hühnern und Puten in der staatl. Antibiotikadatenbank." title="Monitoring, Abgabemengen und Behandlungen mit Tierarzneimitteln"/>
          <p:cNvGraphicFramePr>
            <a:graphicFrameLocks noGrp="1"/>
          </p:cNvGraphicFramePr>
          <p:nvPr>
            <p:extLst>
              <p:ext uri="{D42A27DB-BD31-4B8C-83A1-F6EECF244321}">
                <p14:modId xmlns:p14="http://schemas.microsoft.com/office/powerpoint/2010/main" val="2101143270"/>
              </p:ext>
            </p:extLst>
          </p:nvPr>
        </p:nvGraphicFramePr>
        <p:xfrm>
          <a:off x="414000" y="1556792"/>
          <a:ext cx="8406472" cy="4206240"/>
        </p:xfrm>
        <a:graphic>
          <a:graphicData uri="http://schemas.openxmlformats.org/drawingml/2006/table">
            <a:tbl>
              <a:tblPr firstRow="1" bandRow="1">
                <a:tableStyleId>{21E4AEA4-8DFA-4A89-87EB-49C32662AFE0}</a:tableStyleId>
              </a:tblPr>
              <a:tblGrid>
                <a:gridCol w="17817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gridCol w="2736304">
                  <a:extLst>
                    <a:ext uri="{9D8B030D-6E8A-4147-A177-3AD203B41FA5}">
                      <a16:colId xmlns:a16="http://schemas.microsoft.com/office/drawing/2014/main" val="20003"/>
                    </a:ext>
                  </a:extLst>
                </a:gridCol>
              </a:tblGrid>
              <a:tr h="753199">
                <a:tc>
                  <a:txBody>
                    <a:bodyPr/>
                    <a:lstStyle/>
                    <a:p>
                      <a:r>
                        <a:rPr lang="de-DE" sz="1500" dirty="0">
                          <a:solidFill>
                            <a:schemeClr val="tx1"/>
                          </a:solidFill>
                          <a:latin typeface="Arial" panose="020B0604020202020204" pitchFamily="34" charset="0"/>
                          <a:cs typeface="Arial" panose="020B0604020202020204" pitchFamily="34" charset="0"/>
                        </a:rPr>
                        <a:t>Tierarzneimittel-sparten</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Anteile am Markt 2023 (</a:t>
                      </a:r>
                      <a:r>
                        <a:rPr lang="de-DE" sz="1500" b="1" kern="1200" dirty="0" err="1">
                          <a:solidFill>
                            <a:schemeClr val="tx1"/>
                          </a:solidFill>
                          <a:latin typeface="Arial" panose="020B0604020202020204" pitchFamily="34" charset="0"/>
                          <a:ea typeface="+mn-ea"/>
                          <a:cs typeface="Arial" panose="020B0604020202020204" pitchFamily="34" charset="0"/>
                        </a:rPr>
                        <a:t>BfT</a:t>
                      </a:r>
                      <a:r>
                        <a:rPr lang="de-DE" sz="1500" b="1" kern="1200" dirty="0">
                          <a:solidFill>
                            <a:schemeClr val="tx1"/>
                          </a:solidFill>
                          <a:latin typeface="Arial" panose="020B0604020202020204" pitchFamily="34" charset="0"/>
                          <a:ea typeface="+mn-ea"/>
                          <a:cs typeface="Arial" panose="020B0604020202020204" pitchFamily="34" charset="0"/>
                        </a:rPr>
                        <a:t> 2024)</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Abgabemengen an Tierärztinnen/-</a:t>
                      </a:r>
                      <a:r>
                        <a:rPr lang="de-DE" sz="1500" b="1" kern="1200" dirty="0" err="1">
                          <a:solidFill>
                            <a:schemeClr val="tx1"/>
                          </a:solidFill>
                          <a:latin typeface="Arial" panose="020B0604020202020204" pitchFamily="34" charset="0"/>
                          <a:ea typeface="+mn-ea"/>
                          <a:cs typeface="Arial" panose="020B0604020202020204" pitchFamily="34" charset="0"/>
                        </a:rPr>
                        <a:t>ärzte</a:t>
                      </a:r>
                      <a:endParaRPr lang="de-DE" sz="1500" b="1" kern="120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Therapiehäufigkeit</a:t>
                      </a:r>
                    </a:p>
                  </a:txBody>
                  <a:tcPr anchor="ctr"/>
                </a:tc>
                <a:extLst>
                  <a:ext uri="{0D108BD9-81ED-4DB2-BD59-A6C34878D82A}">
                    <a16:rowId xmlns:a16="http://schemas.microsoft.com/office/drawing/2014/main" val="10000"/>
                  </a:ext>
                </a:extLst>
              </a:tr>
              <a:tr h="531670">
                <a:tc>
                  <a:txBody>
                    <a:bodyPr/>
                    <a:lstStyle/>
                    <a:p>
                      <a:pPr marL="71755">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Pharmazeutische Spezialitäten</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44 %</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1"/>
                  </a:ext>
                </a:extLst>
              </a:tr>
              <a:tr h="310141">
                <a:tc>
                  <a:txBody>
                    <a:bodyPr/>
                    <a:lstStyle/>
                    <a:p>
                      <a:pPr marL="71755">
                        <a:spcBef>
                          <a:spcPts val="600"/>
                        </a:spcBef>
                        <a:spcAft>
                          <a:spcPts val="600"/>
                        </a:spcAft>
                      </a:pPr>
                      <a:r>
                        <a:rPr lang="de-DE" sz="1500" dirty="0" err="1">
                          <a:effectLst/>
                          <a:latin typeface="Arial" panose="020B0604020202020204" pitchFamily="34" charset="0"/>
                          <a:ea typeface="Times New Roman" panose="02020603050405020304" pitchFamily="18" charset="0"/>
                          <a:cs typeface="Arial" panose="020B0604020202020204" pitchFamily="34" charset="0"/>
                        </a:rPr>
                        <a:t>Biologika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23 %</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2"/>
                  </a:ext>
                </a:extLst>
              </a:tr>
              <a:tr h="310141">
                <a:tc>
                  <a:txBody>
                    <a:bodyPr/>
                    <a:lstStyle/>
                    <a:p>
                      <a:pPr marL="71755">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Antiparasitika</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18 %</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3"/>
                  </a:ext>
                </a:extLst>
              </a:tr>
              <a:tr h="1850464">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err="1">
                          <a:effectLst/>
                          <a:latin typeface="Arial" panose="020B0604020202020204" pitchFamily="34" charset="0"/>
                          <a:ea typeface="Times New Roman" panose="02020603050405020304" pitchFamily="18" charset="0"/>
                          <a:cs typeface="Arial" panose="020B0604020202020204" pitchFamily="34" charset="0"/>
                        </a:rPr>
                        <a:t>Antiinfektiva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p>
                      <a:pPr marL="71755">
                        <a:spcBef>
                          <a:spcPts val="600"/>
                        </a:spcBef>
                        <a:spcAft>
                          <a:spcPts val="600"/>
                        </a:spcAft>
                      </a:pP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15 %</a:t>
                      </a:r>
                    </a:p>
                    <a:p>
                      <a:pPr marL="71755" algn="ctr">
                        <a:lnSpc>
                          <a:spcPts val="1400"/>
                        </a:lnSpc>
                        <a:spcBef>
                          <a:spcPts val="200"/>
                        </a:spcBef>
                        <a:spcAft>
                          <a:spcPts val="200"/>
                        </a:spcAft>
                      </a:pP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anchor="ctr"/>
                </a:tc>
                <a:tc>
                  <a:txBody>
                    <a:bodyPr/>
                    <a:lstStyle/>
                    <a:p>
                      <a:pPr>
                        <a:spcBef>
                          <a:spcPts val="600"/>
                        </a:spcBef>
                      </a:pPr>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Staatliche DIMDI-Datenbank:</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Pharmazeutische Unternehmen und Großhändler registrieren die Abgabe</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Von 2011 bis 2022 von 1.706 auf 540 Tonnen gesenkt</a:t>
                      </a:r>
                    </a:p>
                  </a:txBody>
                  <a:tcPr/>
                </a:tc>
                <a:tc>
                  <a:txBody>
                    <a:bodyPr/>
                    <a:lstStyle/>
                    <a:p>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Staatliche </a:t>
                      </a:r>
                      <a:r>
                        <a:rPr lang="de-DE" sz="1500" kern="1200" dirty="0" err="1">
                          <a:solidFill>
                            <a:schemeClr val="dk1"/>
                          </a:solidFill>
                          <a:effectLst/>
                          <a:latin typeface="Arial" panose="020B0604020202020204" pitchFamily="34" charset="0"/>
                          <a:ea typeface="Times New Roman" panose="02020603050405020304" pitchFamily="18" charset="0"/>
                          <a:cs typeface="Arial" panose="020B0604020202020204" pitchFamily="34" charset="0"/>
                        </a:rPr>
                        <a:t>HiTier</a:t>
                      </a:r>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-Datenbank:</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Seit 2014 Erfassung in der Mast von Rindern, Schweinen, Hühnern und Puten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Seit 2023 auch Milchkühe,  zugekaufte Kälber, Legehennen, Saugferkel und Zuchtschweine</a:t>
                      </a:r>
                    </a:p>
                    <a:p>
                      <a:pPr marL="285750" indent="-285750">
                        <a:buFont typeface="Arial" panose="020B0604020202020204" pitchFamily="34" charset="0"/>
                        <a:buChar char="•"/>
                      </a:pPr>
                      <a:endPar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554141217"/>
                  </a:ext>
                </a:extLst>
              </a:tr>
            </a:tbl>
          </a:graphicData>
        </a:graphic>
      </p:graphicFrame>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Einsatz, 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fontAlgn="base">
              <a:spcBef>
                <a:spcPct val="0"/>
              </a:spcBef>
              <a:spcAft>
                <a:spcPct val="0"/>
              </a:spcAft>
            </a:pPr>
            <a:r>
              <a:rPr lang="de-DE" dirty="0">
                <a:latin typeface="+mn-lt"/>
              </a:rPr>
              <a:t>Lehrmaterialien für Tierärztinnen und Tierärzte</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7</a:t>
            </a:fld>
            <a:endParaRPr lang="de-DE" dirty="0">
              <a:latin typeface="+mn-lt"/>
            </a:endParaRPr>
          </a:p>
        </p:txBody>
      </p:sp>
    </p:spTree>
    <p:extLst>
      <p:ext uri="{BB962C8B-B14F-4D97-AF65-F5344CB8AC3E}">
        <p14:creationId xmlns:p14="http://schemas.microsoft.com/office/powerpoint/2010/main" val="1554290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C938DA9B-B3A2-445D-8B51-EAA3DDC03D04}"/>
              </a:ext>
            </a:extLst>
          </p:cNvPr>
          <p:cNvPicPr>
            <a:picLocks noChangeAspect="1"/>
          </p:cNvPicPr>
          <p:nvPr/>
        </p:nvPicPr>
        <p:blipFill>
          <a:blip r:embed="rId3"/>
          <a:stretch>
            <a:fillRect/>
          </a:stretch>
        </p:blipFill>
        <p:spPr>
          <a:xfrm>
            <a:off x="4211960" y="116632"/>
            <a:ext cx="4834733" cy="6482937"/>
          </a:xfrm>
          <a:prstGeom prst="rect">
            <a:avLst/>
          </a:prstGeom>
        </p:spPr>
      </p:pic>
      <p:sp>
        <p:nvSpPr>
          <p:cNvPr id="3" name="Titel 2"/>
          <p:cNvSpPr>
            <a:spLocks noGrp="1"/>
          </p:cNvSpPr>
          <p:nvPr>
            <p:ph type="title"/>
          </p:nvPr>
        </p:nvSpPr>
        <p:spPr>
          <a:xfrm>
            <a:off x="403434" y="533400"/>
            <a:ext cx="3509928" cy="1080120"/>
          </a:xfrm>
        </p:spPr>
        <p:txBody>
          <a:bodyPr/>
          <a:lstStyle/>
          <a:p>
            <a:r>
              <a:rPr lang="de-DE" dirty="0">
                <a:latin typeface="+mj-lt"/>
              </a:rPr>
              <a:t>Regionale Zuordnung der Antibiotika-Abgabemengen in der Tiermedizin 2022</a:t>
            </a:r>
          </a:p>
        </p:txBody>
      </p:sp>
      <p:sp>
        <p:nvSpPr>
          <p:cNvPr id="12" name="Textfeld 11"/>
          <p:cNvSpPr txBox="1"/>
          <p:nvPr/>
        </p:nvSpPr>
        <p:spPr>
          <a:xfrm>
            <a:off x="251520" y="1856158"/>
            <a:ext cx="2952328" cy="4425827"/>
          </a:xfrm>
          <a:prstGeom prst="rect">
            <a:avLst/>
          </a:prstGeom>
          <a:noFill/>
        </p:spPr>
        <p:txBody>
          <a:bodyPr wrap="square" rtlCol="0">
            <a:spAutoFit/>
          </a:bodyPr>
          <a:lstStyle/>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Seit 2011: Erfassung von Antibiotika-Abgabemengen an Tierärztinnen und Tierärzte</a:t>
            </a:r>
          </a:p>
          <a:p>
            <a:pPr marL="162000" indent="-162000">
              <a:lnSpc>
                <a:spcPct val="110000"/>
              </a:lnSpc>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Die Karte zeigt die Abgabemengen von Antibiotika, die in der Tiermedizin 2022 eingesetzt wurden.</a:t>
            </a:r>
          </a:p>
          <a:p>
            <a:pPr marL="285750" indent="-285750">
              <a:lnSpc>
                <a:spcPct val="110000"/>
              </a:lnSpc>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Am höchsten ist die Abgabe im Nord-Westen Deutschlands, wo auch die höchsten Tierdichten zu finden sind.</a:t>
            </a:r>
            <a:endParaRPr lang="de-DE" sz="1500" dirty="0">
              <a:latin typeface="Arial" panose="020B0604020202020204" pitchFamily="34" charset="0"/>
              <a:cs typeface="Arial" panose="020B0604020202020204" pitchFamily="34"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FDEC494E-C159-4CC7-BBAE-766BB10D7B5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1" name="Fußzeilenplatzhalter 5"/>
          <p:cNvSpPr>
            <a:spLocks noGrp="1"/>
          </p:cNvSpPr>
          <p:nvPr>
            <p:ph type="ftr" sz="quarter" idx="15"/>
          </p:nvPr>
        </p:nvSpPr>
        <p:spPr bwMode="auto">
          <a:xfrm>
            <a:off x="1403350" y="6597650"/>
            <a:ext cx="6048970"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defRPr/>
            </a:pPr>
            <a:r>
              <a:rPr lang="de-DE" dirty="0">
                <a:solidFill>
                  <a:prstClr val="white"/>
                </a:solidFill>
                <a:latin typeface="+mn-lt"/>
                <a:ea typeface="+mn-ea"/>
                <a:cs typeface="Arial"/>
              </a:rPr>
              <a:t>Lehrmaterialien für Tierärztinnen und Tierärzte</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8</a:t>
            </a:fld>
            <a:endParaRPr lang="de-DE">
              <a:solidFill>
                <a:schemeClr val="bg1"/>
              </a:solidFill>
            </a:endParaRPr>
          </a:p>
        </p:txBody>
      </p:sp>
      <p:sp>
        <p:nvSpPr>
          <p:cNvPr id="5" name="Textfeld 4"/>
          <p:cNvSpPr txBox="1"/>
          <p:nvPr/>
        </p:nvSpPr>
        <p:spPr>
          <a:xfrm>
            <a:off x="2891111" y="5949280"/>
            <a:ext cx="3193057" cy="415498"/>
          </a:xfrm>
          <a:prstGeom prst="rect">
            <a:avLst/>
          </a:prstGeom>
          <a:noFill/>
        </p:spPr>
        <p:txBody>
          <a:bodyPr wrap="square" rtlCol="0">
            <a:spAutoFit/>
          </a:bodyPr>
          <a:lstStyle/>
          <a:p>
            <a:r>
              <a:rPr lang="de-DE" sz="1050" dirty="0"/>
              <a:t>Quelle: Bundesamt für Verbraucherschutz </a:t>
            </a:r>
            <a:br>
              <a:rPr lang="de-DE" sz="1050" dirty="0"/>
            </a:br>
            <a:r>
              <a:rPr lang="de-DE" sz="1050" dirty="0"/>
              <a:t>und Lebensmittelsicherheit (BVL) 2024</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Einsatz, Eintragspfade und Auswirkungen von Tierarzneimitteln in der Umwelt</a:t>
            </a:r>
          </a:p>
        </p:txBody>
      </p:sp>
    </p:spTree>
    <p:extLst>
      <p:ext uri="{BB962C8B-B14F-4D97-AF65-F5344CB8AC3E}">
        <p14:creationId xmlns:p14="http://schemas.microsoft.com/office/powerpoint/2010/main" val="533225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cs typeface="Arial" panose="020B0604020202020204" pitchFamily="34" charset="0"/>
              </a:rPr>
              <a:t>Haupteintragspfade von Tierarzneimitteln in die Umwelt</a:t>
            </a:r>
          </a:p>
        </p:txBody>
      </p:sp>
      <p:pic>
        <p:nvPicPr>
          <p:cNvPr id="3" name="Grafik 2" descr="Das Fließschema zeigt die Wege des Eintrags von Tierarzneimitteln in die Umwelt. Eintragsmöglichkeiten sind die Stallhaltung und die Weidehaltung. Gülle und Dung können durch Weidetierhaltung entweder direkt in die Umwelt gelangen, oder als Wirtschaftsdünger auf landwirtschaftlichen Flächen ausgebracht werden. Dabei können Böden, Oberflächen-, Grund- und letztendlich auch Trinkwasser Tierarzneimittelrückstände enthalten." title="Eintragspfade von Tierarzneimitteln in die Umweltkompartimen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459" y="1436238"/>
            <a:ext cx="8324005" cy="4945090"/>
          </a:xfrm>
          <a:prstGeom prst="rect">
            <a:avLst/>
          </a:prstGeom>
        </p:spPr>
      </p:pic>
      <p:sp>
        <p:nvSpPr>
          <p:cNvPr id="9" name="Textfeld 8"/>
          <p:cNvSpPr txBox="1"/>
          <p:nvPr/>
        </p:nvSpPr>
        <p:spPr>
          <a:xfrm>
            <a:off x="7240439" y="6381328"/>
            <a:ext cx="1752897" cy="253916"/>
          </a:xfrm>
          <a:prstGeom prst="rect">
            <a:avLst/>
          </a:prstGeom>
          <a:noFill/>
        </p:spPr>
        <p:txBody>
          <a:bodyPr wrap="square" rtlCol="0">
            <a:spAutoFit/>
          </a:bodyPr>
          <a:lstStyle/>
          <a:p>
            <a:r>
              <a:rPr lang="de-DE" sz="1050" dirty="0"/>
              <a:t>Quelle: Umweltbundesamt</a:t>
            </a:r>
          </a:p>
        </p:txBody>
      </p:sp>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Einsatz, Eintragspfade und Auswirkungen von Tierarzneimitteln in der Umwelt</a:t>
            </a:r>
          </a:p>
          <a:p>
            <a:endParaRPr lang="de-DE" dirty="0"/>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9</a:t>
            </a:fld>
            <a:endParaRPr lang="de-DE" dirty="0"/>
          </a:p>
        </p:txBody>
      </p:sp>
      <p:sp>
        <p:nvSpPr>
          <p:cNvPr id="10" name="Fußzeilenplatzhalter 5"/>
          <p:cNvSpPr>
            <a:spLocks noGrp="1"/>
          </p:cNvSpPr>
          <p:nvPr>
            <p:ph type="ftr" sz="quarter" idx="15"/>
          </p:nvPr>
        </p:nvSpPr>
        <p:spPr bwMode="auto">
          <a:xfrm>
            <a:off x="1403350" y="6597650"/>
            <a:ext cx="6048970"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defRPr/>
            </a:pPr>
            <a:r>
              <a:rPr lang="de-DE" dirty="0">
                <a:solidFill>
                  <a:prstClr val="white"/>
                </a:solidFill>
                <a:latin typeface="+mn-lt"/>
                <a:ea typeface="+mn-ea"/>
                <a:cs typeface="Arial"/>
              </a:rPr>
              <a:t>Lehrmaterialien für Tierärztinnen und Tierärzte</a:t>
            </a:r>
          </a:p>
        </p:txBody>
      </p:sp>
    </p:spTree>
    <p:extLst>
      <p:ext uri="{BB962C8B-B14F-4D97-AF65-F5344CB8AC3E}">
        <p14:creationId xmlns:p14="http://schemas.microsoft.com/office/powerpoint/2010/main" val="3548784431"/>
      </p:ext>
    </p:extLst>
  </p:cSld>
  <p:clrMapOvr>
    <a:masterClrMapping/>
  </p:clrMapOvr>
</p:sld>
</file>

<file path=ppt/theme/theme1.xml><?xml version="1.0" encoding="utf-8"?>
<a:theme xmlns:a="http://schemas.openxmlformats.org/drawingml/2006/main" name="UBA-Designvorlage_calibi_ocker 2014">
  <a:themeElements>
    <a:clrScheme name="Benutzerdefiniert 33">
      <a:dk1>
        <a:sysClr val="windowText" lastClr="000000"/>
      </a:dk1>
      <a:lt1>
        <a:sysClr val="window" lastClr="FFFFFF"/>
      </a:lt1>
      <a:dk2>
        <a:srgbClr val="FABB00"/>
      </a:dk2>
      <a:lt2>
        <a:srgbClr val="F2F2F2"/>
      </a:lt2>
      <a:accent1>
        <a:srgbClr val="E2007A"/>
      </a:accent1>
      <a:accent2>
        <a:srgbClr val="FABB00"/>
      </a:accent2>
      <a:accent3>
        <a:srgbClr val="C56F00"/>
      </a:accent3>
      <a:accent4>
        <a:srgbClr val="A5A5A5"/>
      </a:accent4>
      <a:accent5>
        <a:srgbClr val="7F7F7F"/>
      </a:accent5>
      <a:accent6>
        <a:srgbClr val="4D4D4D"/>
      </a:accent6>
      <a:hlink>
        <a:srgbClr val="C56F00"/>
      </a:hlink>
      <a:folHlink>
        <a:srgbClr val="C56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BB72DE939F0C434CB0C90CEA1CCD2B07" ma:contentTypeVersion="0" ma:contentTypeDescription="Ein neues Dokument erstellen." ma:contentTypeScope="" ma:versionID="caae84e872e913dd40403f97dad8ff2e">
  <xsd:schema xmlns:xsd="http://www.w3.org/2001/XMLSchema" xmlns:xs="http://www.w3.org/2001/XMLSchema" xmlns:p="http://schemas.microsoft.com/office/2006/metadata/properties" targetNamespace="http://schemas.microsoft.com/office/2006/metadata/properties" ma:root="true" ma:fieldsID="66c4a6dd5ef775a5269b08f7de37f93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5518ED-0172-4F95-A46D-BA07489AB607}">
  <ds:schemaRefs>
    <ds:schemaRef ds:uri="http://purl.org/dc/elements/1.1/"/>
    <ds:schemaRef ds:uri="http://purl.org/dc/terms/"/>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DE7057D-0AFB-4653-B63D-BEA4970CB280}">
  <ds:schemaRefs>
    <ds:schemaRef ds:uri="http://schemas.microsoft.com/sharepoint/v3/contenttype/forms"/>
  </ds:schemaRefs>
</ds:datastoreItem>
</file>

<file path=customXml/itemProps3.xml><?xml version="1.0" encoding="utf-8"?>
<ds:datastoreItem xmlns:ds="http://schemas.openxmlformats.org/officeDocument/2006/customXml" ds:itemID="{A87B5455-90AD-4D18-8829-63954064C5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UBA-Designvorlage_calibi_ocker 2014.pot</Template>
  <TotalTime>0</TotalTime>
  <Words>4508</Words>
  <Application>Microsoft Office PowerPoint</Application>
  <PresentationFormat>Bildschirmpräsentation (4:3)</PresentationFormat>
  <Paragraphs>736</Paragraphs>
  <Slides>55</Slides>
  <Notes>54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55</vt:i4>
      </vt:variant>
    </vt:vector>
  </HeadingPairs>
  <TitlesOfParts>
    <vt:vector size="63" baseType="lpstr">
      <vt:lpstr>ＭＳ Ｐゴシック</vt:lpstr>
      <vt:lpstr>Arial</vt:lpstr>
      <vt:lpstr>Calibri</vt:lpstr>
      <vt:lpstr>Meta Offc</vt:lpstr>
      <vt:lpstr>Symbol</vt:lpstr>
      <vt:lpstr>Times New Roman</vt:lpstr>
      <vt:lpstr>Wingdings</vt:lpstr>
      <vt:lpstr>UBA-Designvorlage_calibi_ocker 2014</vt:lpstr>
      <vt:lpstr>Umweltaspekte von Tierarzneimitteln in der tiermedizinischen Praxis </vt:lpstr>
      <vt:lpstr>Gliederung</vt:lpstr>
      <vt:lpstr>Hintergrund „Minimierung von Arzneimitteln“</vt:lpstr>
      <vt:lpstr>Tiermedizinischer Entscheidungsprozess als Kompromiss</vt:lpstr>
      <vt:lpstr>Lernziele</vt:lpstr>
      <vt:lpstr>Lernziel 1</vt:lpstr>
      <vt:lpstr>Monitoring von Abgabemengen und Behandlungen</vt:lpstr>
      <vt:lpstr>Regionale Zuordnung der Antibiotika-Abgabemengen in der Tiermedizin 2022</vt:lpstr>
      <vt:lpstr>Haupteintragspfade von Tierarzneimitteln in die Umwelt</vt:lpstr>
      <vt:lpstr>Tierarzneimittel in der Umwelt: Abbau, Verlagerung und Verbleib</vt:lpstr>
      <vt:lpstr>Beispiele zur Wirkung von Tierarzneimitteln auf Nichtzielorganismen</vt:lpstr>
      <vt:lpstr>Auswirkungen auf Nichtzielorganismen von Antibiotika</vt:lpstr>
      <vt:lpstr>Auswirkungen auf Nichtzielorganismen von Antiparasitika</vt:lpstr>
      <vt:lpstr>Auswirkungen auf Nichtzielorganismen von Hormonen</vt:lpstr>
      <vt:lpstr>Überblick – Auswirkungen von Tierarzneimitteln auf Nichtzielorganismen</vt:lpstr>
      <vt:lpstr>Fazit – Einsatz, Eintragspfade und Auswirkungen von Tierarzneimitteln in der Umwelt</vt:lpstr>
      <vt:lpstr>Lernziel 2</vt:lpstr>
      <vt:lpstr>Risikominimierung durch Vorsorgeprinzip</vt:lpstr>
      <vt:lpstr>Behandlung aus Tierschutzgründen</vt:lpstr>
      <vt:lpstr>Beispiele für nachrangige Berücksichtigung von Umweltrisiken</vt:lpstr>
      <vt:lpstr>Balance halten zwischen Tierwohl, Umweltschutz und Ökonomie</vt:lpstr>
      <vt:lpstr>Fazit – Verantwortung und Zielkonflikt</vt:lpstr>
      <vt:lpstr>Lernziel 3</vt:lpstr>
      <vt:lpstr> Aufgaben in der Praxis – Wandel zu mehr Beratung</vt:lpstr>
      <vt:lpstr>Überblick - Präventives Gesundheitsmanagement </vt:lpstr>
      <vt:lpstr> Keimdruck senken I</vt:lpstr>
      <vt:lpstr> Keimdruck senken II</vt:lpstr>
      <vt:lpstr> Keimdruck senken III</vt:lpstr>
      <vt:lpstr> Stärkung des Immunsystems</vt:lpstr>
      <vt:lpstr>Gesundheitschecks, Schnelltests und Teilnahmen an Monitoring-Maßnahmen I</vt:lpstr>
      <vt:lpstr> Nutzung von Checklisten</vt:lpstr>
      <vt:lpstr> Fazit - Handlungsmöglichkeiten im präventiven Gesundheitsmanagement </vt:lpstr>
      <vt:lpstr>Lernziel 4</vt:lpstr>
      <vt:lpstr>Handlungsmöglichkeiten in der täglichen Praxis</vt:lpstr>
      <vt:lpstr>Alternativen anwenden</vt:lpstr>
      <vt:lpstr>Umweltrisikobewertung bei Zulassung von Tierarzneimitteln</vt:lpstr>
      <vt:lpstr>Entscheidungshilfe Umweltkriterien </vt:lpstr>
      <vt:lpstr>Umweltnebenwirkungen melden</vt:lpstr>
      <vt:lpstr>Verschleppung im Stall – 1. Stallluft</vt:lpstr>
      <vt:lpstr>Verschleppung im Stall – 2. Spülwasser von Tränkesystemen</vt:lpstr>
      <vt:lpstr>Verschleppung im Stall – 3. Personen und Arbeitsgeräte</vt:lpstr>
      <vt:lpstr>Verschleppung im Stall – 4. Produktionsfremde Tiere</vt:lpstr>
      <vt:lpstr>Verschleppung im Stall – 5. Umgang, Lagerung und Entsorgung</vt:lpstr>
      <vt:lpstr>Entscheidungshilfe zum umweltfreundlichen Einsatz von Tierarzneimitteln</vt:lpstr>
      <vt:lpstr>Fazit - Umweltaspekte bei Verordnung und Anwendung von Tierarzneimitteln </vt:lpstr>
      <vt:lpstr>Lernziel 5</vt:lpstr>
      <vt:lpstr>Ganzheitliche Betrachtung – der One Health-Ansatz</vt:lpstr>
      <vt:lpstr>Weiterbildung und Forschung</vt:lpstr>
      <vt:lpstr>Kommunikationsbeteiligte</vt:lpstr>
      <vt:lpstr>Gemeinsame Sprache finden</vt:lpstr>
      <vt:lpstr>Fazit – Handeln nach dem One Health-Prinzip</vt:lpstr>
      <vt:lpstr>Gesamtfazit</vt:lpstr>
      <vt:lpstr>Vielen Dank für Ihre Aufmerksamkeit</vt:lpstr>
      <vt:lpstr>Weiterführende Informationen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UBA_PPT</dc:title>
  <dc:creator>UBA</dc:creator>
  <cp:lastModifiedBy>Steinhoff-Wagner</cp:lastModifiedBy>
  <cp:revision>642</cp:revision>
  <cp:lastPrinted>2017-10-25T10:32:25Z</cp:lastPrinted>
  <dcterms:created xsi:type="dcterms:W3CDTF">2013-11-18T20:15:17Z</dcterms:created>
  <dcterms:modified xsi:type="dcterms:W3CDTF">2024-08-05T07:51:56Z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0x010100BB72DE939F0C434CB0C90CEA1CCD2B07</vt:lpwstr>
  </property>
</Properties>
</file>