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1"/>
  </p:notesMasterIdLst>
  <p:handoutMasterIdLst>
    <p:handoutMasterId r:id="rId72"/>
  </p:handoutMasterIdLst>
  <p:sldIdLst>
    <p:sldId id="256" r:id="rId5"/>
    <p:sldId id="257" r:id="rId6"/>
    <p:sldId id="301" r:id="rId7"/>
    <p:sldId id="395" r:id="rId8"/>
    <p:sldId id="413" r:id="rId9"/>
    <p:sldId id="398" r:id="rId10"/>
    <p:sldId id="423" r:id="rId11"/>
    <p:sldId id="311" r:id="rId12"/>
    <p:sldId id="397" r:id="rId13"/>
    <p:sldId id="378" r:id="rId14"/>
    <p:sldId id="399" r:id="rId15"/>
    <p:sldId id="358" r:id="rId16"/>
    <p:sldId id="369" r:id="rId17"/>
    <p:sldId id="402" r:id="rId18"/>
    <p:sldId id="401" r:id="rId19"/>
    <p:sldId id="400" r:id="rId20"/>
    <p:sldId id="325" r:id="rId21"/>
    <p:sldId id="361" r:id="rId22"/>
    <p:sldId id="414" r:id="rId23"/>
    <p:sldId id="326" r:id="rId24"/>
    <p:sldId id="381" r:id="rId25"/>
    <p:sldId id="328" r:id="rId26"/>
    <p:sldId id="284" r:id="rId27"/>
    <p:sldId id="329" r:id="rId28"/>
    <p:sldId id="331" r:id="rId29"/>
    <p:sldId id="382" r:id="rId30"/>
    <p:sldId id="415" r:id="rId31"/>
    <p:sldId id="416" r:id="rId32"/>
    <p:sldId id="333" r:id="rId33"/>
    <p:sldId id="334" r:id="rId34"/>
    <p:sldId id="335" r:id="rId35"/>
    <p:sldId id="337" r:id="rId36"/>
    <p:sldId id="308" r:id="rId37"/>
    <p:sldId id="374" r:id="rId38"/>
    <p:sldId id="409" r:id="rId39"/>
    <p:sldId id="338" r:id="rId40"/>
    <p:sldId id="336" r:id="rId41"/>
    <p:sldId id="289" r:id="rId42"/>
    <p:sldId id="345" r:id="rId43"/>
    <p:sldId id="375" r:id="rId44"/>
    <p:sldId id="384" r:id="rId45"/>
    <p:sldId id="417" r:id="rId46"/>
    <p:sldId id="418" r:id="rId47"/>
    <p:sldId id="313" r:id="rId48"/>
    <p:sldId id="362" r:id="rId49"/>
    <p:sldId id="363" r:id="rId50"/>
    <p:sldId id="320" r:id="rId51"/>
    <p:sldId id="365" r:id="rId52"/>
    <p:sldId id="386" r:id="rId53"/>
    <p:sldId id="408" r:id="rId54"/>
    <p:sldId id="387" r:id="rId55"/>
    <p:sldId id="419" r:id="rId56"/>
    <p:sldId id="420" r:id="rId57"/>
    <p:sldId id="389" r:id="rId58"/>
    <p:sldId id="348" r:id="rId59"/>
    <p:sldId id="368" r:id="rId60"/>
    <p:sldId id="324" r:id="rId61"/>
    <p:sldId id="390" r:id="rId62"/>
    <p:sldId id="421" r:id="rId63"/>
    <p:sldId id="422" r:id="rId64"/>
    <p:sldId id="392" r:id="rId65"/>
    <p:sldId id="410" r:id="rId66"/>
    <p:sldId id="267" r:id="rId67"/>
    <p:sldId id="263" r:id="rId68"/>
    <p:sldId id="366" r:id="rId69"/>
    <p:sldId id="394" r:id="rId70"/>
  </p:sldIdLst>
  <p:sldSz cx="9144000" cy="6858000" type="screen4x3"/>
  <p:notesSz cx="9775825" cy="6645275"/>
  <p:defaultTextStyle>
    <a:defPPr>
      <a:defRPr lang="de-DE"/>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K" initials="S" lastIdx="1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B00"/>
    <a:srgbClr val="A8D1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868" autoAdjust="0"/>
    <p:restoredTop sz="81982" autoAdjust="0"/>
  </p:normalViewPr>
  <p:slideViewPr>
    <p:cSldViewPr>
      <p:cViewPr varScale="1">
        <p:scale>
          <a:sx n="89" d="100"/>
          <a:sy n="89" d="100"/>
        </p:scale>
        <p:origin x="1764" y="84"/>
      </p:cViewPr>
      <p:guideLst>
        <p:guide orient="horz" pos="2160"/>
        <p:guide pos="2880"/>
      </p:guideLst>
    </p:cSldViewPr>
  </p:slideViewPr>
  <p:outlineViewPr>
    <p:cViewPr>
      <p:scale>
        <a:sx n="33" d="100"/>
        <a:sy n="33" d="100"/>
      </p:scale>
      <p:origin x="54" y="70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36191" cy="333418"/>
          </a:xfrm>
          <a:prstGeom prst="rect">
            <a:avLst/>
          </a:prstGeom>
        </p:spPr>
        <p:txBody>
          <a:bodyPr vert="horz" lIns="89639" tIns="44819" rIns="89639" bIns="44819" rtlCol="0"/>
          <a:lstStyle>
            <a:lvl1pPr algn="l">
              <a:defRPr sz="1200"/>
            </a:lvl1pPr>
          </a:lstStyle>
          <a:p>
            <a:endParaRPr lang="de-DE"/>
          </a:p>
        </p:txBody>
      </p:sp>
      <p:sp>
        <p:nvSpPr>
          <p:cNvPr id="3" name="Datumsplatzhalter 2"/>
          <p:cNvSpPr>
            <a:spLocks noGrp="1"/>
          </p:cNvSpPr>
          <p:nvPr>
            <p:ph type="dt" sz="quarter" idx="1"/>
          </p:nvPr>
        </p:nvSpPr>
        <p:spPr>
          <a:xfrm>
            <a:off x="5537372" y="0"/>
            <a:ext cx="4236191" cy="333418"/>
          </a:xfrm>
          <a:prstGeom prst="rect">
            <a:avLst/>
          </a:prstGeom>
        </p:spPr>
        <p:txBody>
          <a:bodyPr vert="horz" lIns="89639" tIns="44819" rIns="89639" bIns="44819" rtlCol="0"/>
          <a:lstStyle>
            <a:lvl1pPr algn="r">
              <a:defRPr sz="1200"/>
            </a:lvl1pPr>
          </a:lstStyle>
          <a:p>
            <a:fld id="{74146B6A-1723-4F24-8EEB-E1C36A1B8A66}" type="datetimeFigureOut">
              <a:rPr lang="de-DE" smtClean="0"/>
              <a:pPr/>
              <a:t>05.08.2024</a:t>
            </a:fld>
            <a:endParaRPr lang="de-DE"/>
          </a:p>
        </p:txBody>
      </p:sp>
      <p:sp>
        <p:nvSpPr>
          <p:cNvPr id="4" name="Fußzeilenplatzhalter 3"/>
          <p:cNvSpPr>
            <a:spLocks noGrp="1"/>
          </p:cNvSpPr>
          <p:nvPr>
            <p:ph type="ftr" sz="quarter" idx="2"/>
          </p:nvPr>
        </p:nvSpPr>
        <p:spPr>
          <a:xfrm>
            <a:off x="0" y="6311859"/>
            <a:ext cx="4236191" cy="333417"/>
          </a:xfrm>
          <a:prstGeom prst="rect">
            <a:avLst/>
          </a:prstGeom>
        </p:spPr>
        <p:txBody>
          <a:bodyPr vert="horz" lIns="89639" tIns="44819" rIns="89639" bIns="44819" rtlCol="0" anchor="b"/>
          <a:lstStyle>
            <a:lvl1pPr algn="l">
              <a:defRPr sz="1200"/>
            </a:lvl1pPr>
          </a:lstStyle>
          <a:p>
            <a:endParaRPr lang="de-DE"/>
          </a:p>
        </p:txBody>
      </p:sp>
      <p:sp>
        <p:nvSpPr>
          <p:cNvPr id="5" name="Foliennummernplatzhalter 4"/>
          <p:cNvSpPr>
            <a:spLocks noGrp="1"/>
          </p:cNvSpPr>
          <p:nvPr>
            <p:ph type="sldNum" sz="quarter" idx="3"/>
          </p:nvPr>
        </p:nvSpPr>
        <p:spPr>
          <a:xfrm>
            <a:off x="5537372" y="6311859"/>
            <a:ext cx="4236191" cy="333417"/>
          </a:xfrm>
          <a:prstGeom prst="rect">
            <a:avLst/>
          </a:prstGeom>
        </p:spPr>
        <p:txBody>
          <a:bodyPr vert="horz" lIns="89639" tIns="44819" rIns="89639" bIns="44819" rtlCol="0" anchor="b"/>
          <a:lstStyle>
            <a:lvl1pPr algn="r">
              <a:defRPr sz="1200"/>
            </a:lvl1pPr>
          </a:lstStyle>
          <a:p>
            <a:fld id="{E731A0F2-6224-41E1-B89A-AC940C2A61FC}" type="slidenum">
              <a:rPr lang="de-DE" smtClean="0"/>
              <a:pPr/>
              <a:t>‹Nr.›</a:t>
            </a:fld>
            <a:endParaRPr lang="de-DE"/>
          </a:p>
        </p:txBody>
      </p:sp>
    </p:spTree>
    <p:extLst>
      <p:ext uri="{BB962C8B-B14F-4D97-AF65-F5344CB8AC3E}">
        <p14:creationId xmlns:p14="http://schemas.microsoft.com/office/powerpoint/2010/main" val="14906689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4236191" cy="332263"/>
          </a:xfrm>
          <a:prstGeom prst="rect">
            <a:avLst/>
          </a:prstGeom>
        </p:spPr>
        <p:txBody>
          <a:bodyPr vert="horz" lIns="89639" tIns="44819" rIns="89639" bIns="44819" rtlCol="0"/>
          <a:lstStyle>
            <a:lvl1pPr algn="l" fontAlgn="auto">
              <a:spcBef>
                <a:spcPts val="0"/>
              </a:spcBef>
              <a:spcAft>
                <a:spcPts val="0"/>
              </a:spcAft>
              <a:defRPr sz="1200">
                <a:latin typeface="+mn-lt"/>
                <a:ea typeface="+mn-ea"/>
                <a:cs typeface="+mn-cs"/>
              </a:defRPr>
            </a:lvl1pPr>
          </a:lstStyle>
          <a:p>
            <a:pPr>
              <a:defRPr/>
            </a:pPr>
            <a:endParaRPr lang="de-DE"/>
          </a:p>
        </p:txBody>
      </p:sp>
      <p:sp>
        <p:nvSpPr>
          <p:cNvPr id="3" name="Datumsplatzhalter 2"/>
          <p:cNvSpPr>
            <a:spLocks noGrp="1"/>
          </p:cNvSpPr>
          <p:nvPr>
            <p:ph type="dt" idx="1"/>
          </p:nvPr>
        </p:nvSpPr>
        <p:spPr>
          <a:xfrm>
            <a:off x="5537372" y="1"/>
            <a:ext cx="4236191" cy="332263"/>
          </a:xfrm>
          <a:prstGeom prst="rect">
            <a:avLst/>
          </a:prstGeom>
        </p:spPr>
        <p:txBody>
          <a:bodyPr vert="horz" lIns="89639" tIns="44819" rIns="89639" bIns="44819" rtlCol="0"/>
          <a:lstStyle>
            <a:lvl1pPr algn="r" fontAlgn="auto">
              <a:spcBef>
                <a:spcPts val="0"/>
              </a:spcBef>
              <a:spcAft>
                <a:spcPts val="0"/>
              </a:spcAft>
              <a:defRPr sz="1200" smtClean="0">
                <a:latin typeface="+mn-lt"/>
                <a:ea typeface="+mn-ea"/>
                <a:cs typeface="+mn-cs"/>
              </a:defRPr>
            </a:lvl1pPr>
          </a:lstStyle>
          <a:p>
            <a:pPr>
              <a:defRPr/>
            </a:pPr>
            <a:fld id="{B52E5A2D-6835-4540-8B5C-DB0176F8DF6C}" type="datetimeFigureOut">
              <a:rPr lang="de-DE"/>
              <a:pPr>
                <a:defRPr/>
              </a:pPr>
              <a:t>05.08.2024</a:t>
            </a:fld>
            <a:endParaRPr lang="de-DE"/>
          </a:p>
        </p:txBody>
      </p:sp>
      <p:sp>
        <p:nvSpPr>
          <p:cNvPr id="4" name="Folienbildplatzhalter 3"/>
          <p:cNvSpPr>
            <a:spLocks noGrp="1" noRot="1" noChangeAspect="1"/>
          </p:cNvSpPr>
          <p:nvPr>
            <p:ph type="sldImg" idx="2"/>
          </p:nvPr>
        </p:nvSpPr>
        <p:spPr>
          <a:xfrm>
            <a:off x="3225800" y="498475"/>
            <a:ext cx="3324225" cy="2492375"/>
          </a:xfrm>
          <a:prstGeom prst="rect">
            <a:avLst/>
          </a:prstGeom>
          <a:noFill/>
          <a:ln w="12700">
            <a:solidFill>
              <a:prstClr val="black"/>
            </a:solidFill>
          </a:ln>
        </p:spPr>
        <p:txBody>
          <a:bodyPr vert="horz" lIns="89639" tIns="44819" rIns="89639" bIns="44819" rtlCol="0" anchor="ctr"/>
          <a:lstStyle/>
          <a:p>
            <a:pPr lvl="0"/>
            <a:endParaRPr lang="de-DE" noProof="0"/>
          </a:p>
        </p:txBody>
      </p:sp>
      <p:sp>
        <p:nvSpPr>
          <p:cNvPr id="5" name="Notizenplatzhalter 4"/>
          <p:cNvSpPr>
            <a:spLocks noGrp="1"/>
          </p:cNvSpPr>
          <p:nvPr>
            <p:ph type="body" sz="quarter" idx="3"/>
          </p:nvPr>
        </p:nvSpPr>
        <p:spPr>
          <a:xfrm>
            <a:off x="977583" y="3156506"/>
            <a:ext cx="7820660" cy="2990374"/>
          </a:xfrm>
          <a:prstGeom prst="rect">
            <a:avLst/>
          </a:prstGeom>
        </p:spPr>
        <p:txBody>
          <a:bodyPr vert="horz" lIns="89639" tIns="44819" rIns="89639" bIns="44819"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6311859"/>
            <a:ext cx="4236191" cy="332263"/>
          </a:xfrm>
          <a:prstGeom prst="rect">
            <a:avLst/>
          </a:prstGeom>
        </p:spPr>
        <p:txBody>
          <a:bodyPr vert="horz" lIns="89639" tIns="44819" rIns="89639" bIns="44819" rtlCol="0" anchor="b"/>
          <a:lstStyle>
            <a:lvl1pPr algn="l" fontAlgn="auto">
              <a:spcBef>
                <a:spcPts val="0"/>
              </a:spcBef>
              <a:spcAft>
                <a:spcPts val="0"/>
              </a:spcAft>
              <a:defRPr sz="1200">
                <a:latin typeface="+mn-lt"/>
                <a:ea typeface="+mn-ea"/>
                <a:cs typeface="+mn-cs"/>
              </a:defRPr>
            </a:lvl1pPr>
          </a:lstStyle>
          <a:p>
            <a:pPr>
              <a:defRPr/>
            </a:pPr>
            <a:endParaRPr lang="de-DE"/>
          </a:p>
        </p:txBody>
      </p:sp>
      <p:sp>
        <p:nvSpPr>
          <p:cNvPr id="7" name="Foliennummernplatzhalter 6"/>
          <p:cNvSpPr>
            <a:spLocks noGrp="1"/>
          </p:cNvSpPr>
          <p:nvPr>
            <p:ph type="sldNum" sz="quarter" idx="5"/>
          </p:nvPr>
        </p:nvSpPr>
        <p:spPr>
          <a:xfrm>
            <a:off x="5537372" y="6311859"/>
            <a:ext cx="4236191" cy="332263"/>
          </a:xfrm>
          <a:prstGeom prst="rect">
            <a:avLst/>
          </a:prstGeom>
        </p:spPr>
        <p:txBody>
          <a:bodyPr vert="horz" lIns="89639" tIns="44819" rIns="89639" bIns="44819" rtlCol="0" anchor="b"/>
          <a:lstStyle>
            <a:lvl1pPr algn="r" fontAlgn="auto">
              <a:spcBef>
                <a:spcPts val="0"/>
              </a:spcBef>
              <a:spcAft>
                <a:spcPts val="0"/>
              </a:spcAft>
              <a:defRPr sz="1200" smtClean="0">
                <a:latin typeface="+mn-lt"/>
                <a:ea typeface="+mn-ea"/>
                <a:cs typeface="+mn-cs"/>
              </a:defRPr>
            </a:lvl1pPr>
          </a:lstStyle>
          <a:p>
            <a:pPr>
              <a:defRPr/>
            </a:pPr>
            <a:fld id="{8DA16B3A-E331-6C4C-AEF6-86D467087564}" type="slidenum">
              <a:rPr lang="de-DE"/>
              <a:pPr>
                <a:defRPr/>
              </a:pPr>
              <a:t>‹Nr.›</a:t>
            </a:fld>
            <a:endParaRPr lang="de-DE"/>
          </a:p>
        </p:txBody>
      </p:sp>
    </p:spTree>
    <p:extLst>
      <p:ext uri="{BB962C8B-B14F-4D97-AF65-F5344CB8AC3E}">
        <p14:creationId xmlns:p14="http://schemas.microsoft.com/office/powerpoint/2010/main" val="5973575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mn-lt"/>
        <a:ea typeface="ＭＳ Ｐゴシック" charset="0"/>
        <a:cs typeface="+mn-cs"/>
      </a:defRPr>
    </a:lvl2pPr>
    <a:lvl3pPr marL="914400" algn="l" rtl="0" fontAlgn="base">
      <a:spcBef>
        <a:spcPct val="30000"/>
      </a:spcBef>
      <a:spcAft>
        <a:spcPct val="0"/>
      </a:spcAft>
      <a:defRPr sz="1200" kern="1200">
        <a:solidFill>
          <a:schemeClr val="tx1"/>
        </a:solidFill>
        <a:latin typeface="+mn-lt"/>
        <a:ea typeface="ＭＳ Ｐゴシック" charset="0"/>
        <a:cs typeface="+mn-cs"/>
      </a:defRPr>
    </a:lvl3pPr>
    <a:lvl4pPr marL="1371600" algn="l" rtl="0" fontAlgn="base">
      <a:spcBef>
        <a:spcPct val="30000"/>
      </a:spcBef>
      <a:spcAft>
        <a:spcPct val="0"/>
      </a:spcAft>
      <a:defRPr sz="1200" kern="1200">
        <a:solidFill>
          <a:schemeClr val="tx1"/>
        </a:solidFill>
        <a:latin typeface="+mn-lt"/>
        <a:ea typeface="ＭＳ Ｐゴシック" charset="0"/>
        <a:cs typeface="+mn-cs"/>
      </a:defRPr>
    </a:lvl4pPr>
    <a:lvl5pPr marL="1828800" algn="l" rtl="0" fontAlgn="base">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umweltbundesamt.de/sites/default/files/medien/421/dokumente/effekte-tierarzneimittel-auf-nichtzielorganismen-lang.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ft-online.de/portraet/tierarzneimittelmark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umweltbundesamt.de/publikationen/konzepte-zur-minderung-von-arzneimitteleintraegen" TargetMode="Externa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a:t>
            </a:fld>
            <a:endParaRPr lang="de-DE"/>
          </a:p>
        </p:txBody>
      </p:sp>
    </p:spTree>
    <p:extLst>
      <p:ext uri="{BB962C8B-B14F-4D97-AF65-F5344CB8AC3E}">
        <p14:creationId xmlns:p14="http://schemas.microsoft.com/office/powerpoint/2010/main" val="386010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Infografik online: https://www.umweltbundesamt.de/sites/default/files/medien/3521/bilder/eintragspfade-tierarzneimittel-umwelt-uba-2016.jpg</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11</a:t>
            </a:fld>
            <a:endParaRPr lang="de-DE"/>
          </a:p>
        </p:txBody>
      </p:sp>
    </p:spTree>
    <p:extLst>
      <p:ext uri="{BB962C8B-B14F-4D97-AF65-F5344CB8AC3E}">
        <p14:creationId xmlns:p14="http://schemas.microsoft.com/office/powerpoint/2010/main" val="189643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Infografik online: www.uba.de/TAM-verbleib</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12</a:t>
            </a:fld>
            <a:endParaRPr lang="de-DE"/>
          </a:p>
        </p:txBody>
      </p:sp>
    </p:spTree>
    <p:extLst>
      <p:ext uri="{BB962C8B-B14F-4D97-AF65-F5344CB8AC3E}">
        <p14:creationId xmlns:p14="http://schemas.microsoft.com/office/powerpoint/2010/main" val="2635124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endParaRPr lang="de-DE" sz="1200" kern="1200" dirty="0">
              <a:solidFill>
                <a:srgbClr val="FF0000"/>
              </a:solidFill>
              <a:latin typeface="+mn-lt"/>
              <a:ea typeface="ＭＳ Ｐゴシック" charset="0"/>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endParaRPr lang="de-DE" dirty="0">
              <a:solidFill>
                <a:srgbClr val="FF0000"/>
              </a:solidFill>
            </a:endParaRPr>
          </a:p>
        </p:txBody>
      </p:sp>
    </p:spTree>
    <p:extLst>
      <p:ext uri="{BB962C8B-B14F-4D97-AF65-F5344CB8AC3E}">
        <p14:creationId xmlns:p14="http://schemas.microsoft.com/office/powerpoint/2010/main" val="4197987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fontAlgn="auto">
              <a:spcAft>
                <a:spcPts val="0"/>
              </a:spcAf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14</a:t>
            </a:fld>
            <a:endParaRPr lang="de-DE"/>
          </a:p>
        </p:txBody>
      </p:sp>
    </p:spTree>
    <p:extLst>
      <p:ext uri="{BB962C8B-B14F-4D97-AF65-F5344CB8AC3E}">
        <p14:creationId xmlns:p14="http://schemas.microsoft.com/office/powerpoint/2010/main" val="2454169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1" indent="0" algn="l" defTabSz="914400" rtl="0" eaLnBrk="1" fontAlgn="auto" latinLnBrk="0" hangingPunct="1">
              <a:lnSpc>
                <a:spcPct val="100000"/>
              </a:lnSpc>
              <a:spcBef>
                <a:spcPct val="30000"/>
              </a:spcBef>
              <a:spcAft>
                <a:spcPts val="0"/>
              </a:spcAft>
              <a:buClrTx/>
              <a:buSzTx/>
              <a:buFontTx/>
              <a:buNone/>
              <a:tabLs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15</a:t>
            </a:fld>
            <a:endParaRPr lang="de-DE"/>
          </a:p>
        </p:txBody>
      </p:sp>
    </p:spTree>
    <p:extLst>
      <p:ext uri="{BB962C8B-B14F-4D97-AF65-F5344CB8AC3E}">
        <p14:creationId xmlns:p14="http://schemas.microsoft.com/office/powerpoint/2010/main" val="1964114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1" indent="0" algn="l" defTabSz="914400" rtl="0" eaLnBrk="1" fontAlgn="auto" latinLnBrk="0" hangingPunct="1">
              <a:lnSpc>
                <a:spcPct val="100000"/>
              </a:lnSpc>
              <a:spcBef>
                <a:spcPct val="30000"/>
              </a:spcBef>
              <a:spcAft>
                <a:spcPts val="0"/>
              </a:spcAft>
              <a:buClrTx/>
              <a:buSzTx/>
              <a:buFontTx/>
              <a:buNone/>
              <a:tabLst/>
              <a:defRPr/>
            </a:pPr>
            <a:r>
              <a:rPr lang="de-DE" dirty="0"/>
              <a:t>Tabelle</a:t>
            </a:r>
            <a:r>
              <a:rPr lang="de-DE" baseline="0" dirty="0"/>
              <a:t> online: </a:t>
            </a:r>
            <a:r>
              <a:rPr lang="de-DE" sz="1200" u="sng" kern="1200" dirty="0">
                <a:solidFill>
                  <a:schemeClr val="tx1"/>
                </a:solidFill>
                <a:effectLst/>
                <a:latin typeface="+mn-lt"/>
                <a:ea typeface="ＭＳ Ｐゴシック" charset="0"/>
                <a:cs typeface="+mn-cs"/>
                <a:hlinkClick r:id="rId3"/>
              </a:rPr>
              <a:t>https://www.umweltbundesamt.de/sites/default/files/medien/421/dokumente/effekte-tierarzneimittel-auf-nichtzielorganismen-lang.pdf</a:t>
            </a:r>
            <a:endParaRPr lang="de-DE" dirty="0"/>
          </a:p>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16</a:t>
            </a:fld>
            <a:endParaRPr lang="de-DE"/>
          </a:p>
        </p:txBody>
      </p:sp>
    </p:spTree>
    <p:extLst>
      <p:ext uri="{BB962C8B-B14F-4D97-AF65-F5344CB8AC3E}">
        <p14:creationId xmlns:p14="http://schemas.microsoft.com/office/powerpoint/2010/main" val="3373727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fontAlgn="auto">
              <a:spcAft>
                <a:spcPts val="0"/>
              </a:spcAft>
              <a:defRPr/>
            </a:pP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17</a:t>
            </a:fld>
            <a:endParaRPr lang="de-DE"/>
          </a:p>
        </p:txBody>
      </p:sp>
    </p:spTree>
    <p:extLst>
      <p:ext uri="{BB962C8B-B14F-4D97-AF65-F5344CB8AC3E}">
        <p14:creationId xmlns:p14="http://schemas.microsoft.com/office/powerpoint/2010/main" val="948617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18</a:t>
            </a:fld>
            <a:endParaRPr lang="de-DE"/>
          </a:p>
        </p:txBody>
      </p:sp>
    </p:spTree>
    <p:extLst>
      <p:ext uri="{BB962C8B-B14F-4D97-AF65-F5344CB8AC3E}">
        <p14:creationId xmlns:p14="http://schemas.microsoft.com/office/powerpoint/2010/main" val="3510264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19</a:t>
            </a:fld>
            <a:endParaRPr lang="de-DE"/>
          </a:p>
        </p:txBody>
      </p:sp>
    </p:spTree>
    <p:extLst>
      <p:ext uri="{BB962C8B-B14F-4D97-AF65-F5344CB8AC3E}">
        <p14:creationId xmlns:p14="http://schemas.microsoft.com/office/powerpoint/2010/main" val="3163138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20</a:t>
            </a:fld>
            <a:endParaRPr lang="de-DE"/>
          </a:p>
        </p:txBody>
      </p:sp>
    </p:spTree>
    <p:extLst>
      <p:ext uri="{BB962C8B-B14F-4D97-AF65-F5344CB8AC3E}">
        <p14:creationId xmlns:p14="http://schemas.microsoft.com/office/powerpoint/2010/main" val="1291046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a:t>
            </a:fld>
            <a:endParaRPr lang="de-DE"/>
          </a:p>
        </p:txBody>
      </p:sp>
    </p:spTree>
    <p:extLst>
      <p:ext uri="{BB962C8B-B14F-4D97-AF65-F5344CB8AC3E}">
        <p14:creationId xmlns:p14="http://schemas.microsoft.com/office/powerpoint/2010/main" val="1150239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21</a:t>
            </a:fld>
            <a:endParaRPr lang="de-DE"/>
          </a:p>
        </p:txBody>
      </p:sp>
    </p:spTree>
    <p:extLst>
      <p:ext uri="{BB962C8B-B14F-4D97-AF65-F5344CB8AC3E}">
        <p14:creationId xmlns:p14="http://schemas.microsoft.com/office/powerpoint/2010/main" val="3297705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22</a:t>
            </a:fld>
            <a:endParaRPr lang="de-DE"/>
          </a:p>
        </p:txBody>
      </p:sp>
    </p:spTree>
    <p:extLst>
      <p:ext uri="{BB962C8B-B14F-4D97-AF65-F5344CB8AC3E}">
        <p14:creationId xmlns:p14="http://schemas.microsoft.com/office/powerpoint/2010/main" val="4229656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24</a:t>
            </a:fld>
            <a:endParaRPr lang="de-DE"/>
          </a:p>
        </p:txBody>
      </p:sp>
    </p:spTree>
    <p:extLst>
      <p:ext uri="{BB962C8B-B14F-4D97-AF65-F5344CB8AC3E}">
        <p14:creationId xmlns:p14="http://schemas.microsoft.com/office/powerpoint/2010/main" val="2949913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25</a:t>
            </a:fld>
            <a:endParaRPr lang="de-DE"/>
          </a:p>
        </p:txBody>
      </p:sp>
    </p:spTree>
    <p:extLst>
      <p:ext uri="{BB962C8B-B14F-4D97-AF65-F5344CB8AC3E}">
        <p14:creationId xmlns:p14="http://schemas.microsoft.com/office/powerpoint/2010/main" val="2230465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26</a:t>
            </a:fld>
            <a:endParaRPr lang="de-DE"/>
          </a:p>
        </p:txBody>
      </p:sp>
    </p:spTree>
    <p:extLst>
      <p:ext uri="{BB962C8B-B14F-4D97-AF65-F5344CB8AC3E}">
        <p14:creationId xmlns:p14="http://schemas.microsoft.com/office/powerpoint/2010/main" val="2715868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27</a:t>
            </a:fld>
            <a:endParaRPr lang="de-DE"/>
          </a:p>
        </p:txBody>
      </p:sp>
    </p:spTree>
    <p:extLst>
      <p:ext uri="{BB962C8B-B14F-4D97-AF65-F5344CB8AC3E}">
        <p14:creationId xmlns:p14="http://schemas.microsoft.com/office/powerpoint/2010/main" val="3182464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28</a:t>
            </a:fld>
            <a:endParaRPr lang="de-DE"/>
          </a:p>
        </p:txBody>
      </p:sp>
    </p:spTree>
    <p:extLst>
      <p:ext uri="{BB962C8B-B14F-4D97-AF65-F5344CB8AC3E}">
        <p14:creationId xmlns:p14="http://schemas.microsoft.com/office/powerpoint/2010/main" val="3827606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29</a:t>
            </a:fld>
            <a:endParaRPr lang="de-DE"/>
          </a:p>
        </p:txBody>
      </p:sp>
    </p:spTree>
    <p:extLst>
      <p:ext uri="{BB962C8B-B14F-4D97-AF65-F5344CB8AC3E}">
        <p14:creationId xmlns:p14="http://schemas.microsoft.com/office/powerpoint/2010/main" val="10863386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z="1200" dirty="0"/>
              <a:t>Link zu</a:t>
            </a:r>
            <a:r>
              <a:rPr lang="de-DE" sz="1200" baseline="0" dirty="0"/>
              <a:t>r Quelle:</a:t>
            </a:r>
            <a:r>
              <a:rPr lang="de-DE" sz="1200" dirty="0"/>
              <a:t> https://www.bmel.de/DE/Tier/Tierernaehrung/_texte/Werte-DeoxynivalenolZearalenon.html</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30</a:t>
            </a:fld>
            <a:endParaRPr lang="de-DE"/>
          </a:p>
        </p:txBody>
      </p:sp>
    </p:spTree>
    <p:extLst>
      <p:ext uri="{BB962C8B-B14F-4D97-AF65-F5344CB8AC3E}">
        <p14:creationId xmlns:p14="http://schemas.microsoft.com/office/powerpoint/2010/main" val="1768045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31</a:t>
            </a:fld>
            <a:endParaRPr lang="de-DE"/>
          </a:p>
        </p:txBody>
      </p:sp>
    </p:spTree>
    <p:extLst>
      <p:ext uri="{BB962C8B-B14F-4D97-AF65-F5344CB8AC3E}">
        <p14:creationId xmlns:p14="http://schemas.microsoft.com/office/powerpoint/2010/main" val="295604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a:t>
            </a:fld>
            <a:endParaRPr lang="de-DE"/>
          </a:p>
        </p:txBody>
      </p:sp>
    </p:spTree>
    <p:extLst>
      <p:ext uri="{BB962C8B-B14F-4D97-AF65-F5344CB8AC3E}">
        <p14:creationId xmlns:p14="http://schemas.microsoft.com/office/powerpoint/2010/main" val="62988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32</a:t>
            </a:fld>
            <a:endParaRPr lang="de-DE"/>
          </a:p>
        </p:txBody>
      </p:sp>
    </p:spTree>
    <p:extLst>
      <p:ext uri="{BB962C8B-B14F-4D97-AF65-F5344CB8AC3E}">
        <p14:creationId xmlns:p14="http://schemas.microsoft.com/office/powerpoint/2010/main" val="12148822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33</a:t>
            </a:fld>
            <a:endParaRPr lang="de-DE"/>
          </a:p>
        </p:txBody>
      </p:sp>
    </p:spTree>
    <p:extLst>
      <p:ext uri="{BB962C8B-B14F-4D97-AF65-F5344CB8AC3E}">
        <p14:creationId xmlns:p14="http://schemas.microsoft.com/office/powerpoint/2010/main" val="2511613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Infografik online:</a:t>
            </a:r>
            <a:r>
              <a:rPr lang="de-DE" baseline="0" dirty="0"/>
              <a:t> https://www.umweltbundesamt.de/krankheitserreger-in-traenkeeinrichtungen-fuer</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34</a:t>
            </a:fld>
            <a:endParaRPr lang="de-DE"/>
          </a:p>
        </p:txBody>
      </p:sp>
    </p:spTree>
    <p:extLst>
      <p:ext uri="{BB962C8B-B14F-4D97-AF65-F5344CB8AC3E}">
        <p14:creationId xmlns:p14="http://schemas.microsoft.com/office/powerpoint/2010/main" val="3065992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 online:</a:t>
            </a:r>
            <a:r>
              <a:rPr lang="de-DE" baseline="0" dirty="0"/>
              <a:t> https://www.umweltbundesamt.de/krankheitserreger-in-traenkeeinrichtungen-fuer</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35</a:t>
            </a:fld>
            <a:endParaRPr lang="de-DE"/>
          </a:p>
        </p:txBody>
      </p:sp>
    </p:spTree>
    <p:extLst>
      <p:ext uri="{BB962C8B-B14F-4D97-AF65-F5344CB8AC3E}">
        <p14:creationId xmlns:p14="http://schemas.microsoft.com/office/powerpoint/2010/main" val="24407415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Quelle: </a:t>
            </a:r>
            <a:r>
              <a:rPr lang="de-DE" sz="1200" kern="1200" dirty="0">
                <a:solidFill>
                  <a:schemeClr val="tx1"/>
                </a:solidFill>
                <a:effectLst/>
                <a:latin typeface="+mn-lt"/>
                <a:ea typeface="ＭＳ Ｐゴシック" charset="0"/>
                <a:cs typeface="ＭＳ Ｐゴシック" charset="0"/>
              </a:rPr>
              <a:t>DVG - Desinfektion in der Veterinärmedizin (2018): DVG-Desinfektionsmittelliste für den Tierhaltungsbereich. http://www.desinfektion-dvg.de. aufgerufen am 08.06.2018</a:t>
            </a:r>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36</a:t>
            </a:fld>
            <a:endParaRPr lang="de-DE"/>
          </a:p>
        </p:txBody>
      </p:sp>
    </p:spTree>
    <p:extLst>
      <p:ext uri="{BB962C8B-B14F-4D97-AF65-F5344CB8AC3E}">
        <p14:creationId xmlns:p14="http://schemas.microsoft.com/office/powerpoint/2010/main" val="1418644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37</a:t>
            </a:fld>
            <a:endParaRPr lang="de-DE"/>
          </a:p>
        </p:txBody>
      </p:sp>
    </p:spTree>
    <p:extLst>
      <p:ext uri="{BB962C8B-B14F-4D97-AF65-F5344CB8AC3E}">
        <p14:creationId xmlns:p14="http://schemas.microsoft.com/office/powerpoint/2010/main" val="12470421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1" defTabSz="896386">
              <a:defRPr/>
            </a:pPr>
            <a:endParaRPr lang="de-DE" dirty="0">
              <a:solidFill>
                <a:srgbClr val="FF0000"/>
              </a:solidFill>
            </a:endParaRP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38</a:t>
            </a:fld>
            <a:endParaRPr lang="de-DE"/>
          </a:p>
        </p:txBody>
      </p:sp>
    </p:spTree>
    <p:extLst>
      <p:ext uri="{BB962C8B-B14F-4D97-AF65-F5344CB8AC3E}">
        <p14:creationId xmlns:p14="http://schemas.microsoft.com/office/powerpoint/2010/main" val="39064307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1" defTabSz="896386">
              <a:defRPr/>
            </a:pPr>
            <a:endParaRPr lang="de-DE" dirty="0"/>
          </a:p>
          <a:p>
            <a:pPr marL="0" lvl="1" defTabSz="896386">
              <a:defRPr/>
            </a:pPr>
            <a:endParaRPr lang="de-DE" dirty="0"/>
          </a:p>
          <a:p>
            <a:pPr marL="0" lvl="1" defTabSz="896386">
              <a:defRPr/>
            </a:pP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39</a:t>
            </a:fld>
            <a:endParaRPr lang="de-DE"/>
          </a:p>
        </p:txBody>
      </p:sp>
    </p:spTree>
    <p:extLst>
      <p:ext uri="{BB962C8B-B14F-4D97-AF65-F5344CB8AC3E}">
        <p14:creationId xmlns:p14="http://schemas.microsoft.com/office/powerpoint/2010/main" val="20259895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1" defTabSz="896386">
              <a:defRPr/>
            </a:pPr>
            <a:endParaRPr lang="de-DE" dirty="0"/>
          </a:p>
          <a:p>
            <a:pPr marL="0" lvl="1" defTabSz="896386">
              <a:defRPr/>
            </a:pP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40</a:t>
            </a:fld>
            <a:endParaRPr lang="de-DE"/>
          </a:p>
        </p:txBody>
      </p:sp>
    </p:spTree>
    <p:extLst>
      <p:ext uri="{BB962C8B-B14F-4D97-AF65-F5344CB8AC3E}">
        <p14:creationId xmlns:p14="http://schemas.microsoft.com/office/powerpoint/2010/main" val="3752772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41</a:t>
            </a:fld>
            <a:endParaRPr lang="de-DE"/>
          </a:p>
        </p:txBody>
      </p:sp>
    </p:spTree>
    <p:extLst>
      <p:ext uri="{BB962C8B-B14F-4D97-AF65-F5344CB8AC3E}">
        <p14:creationId xmlns:p14="http://schemas.microsoft.com/office/powerpoint/2010/main" val="613566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a:t>
            </a:fld>
            <a:endParaRPr lang="de-DE"/>
          </a:p>
        </p:txBody>
      </p:sp>
    </p:spTree>
    <p:extLst>
      <p:ext uri="{BB962C8B-B14F-4D97-AF65-F5344CB8AC3E}">
        <p14:creationId xmlns:p14="http://schemas.microsoft.com/office/powerpoint/2010/main" val="2004499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42</a:t>
            </a:fld>
            <a:endParaRPr lang="de-DE"/>
          </a:p>
        </p:txBody>
      </p:sp>
    </p:spTree>
    <p:extLst>
      <p:ext uri="{BB962C8B-B14F-4D97-AF65-F5344CB8AC3E}">
        <p14:creationId xmlns:p14="http://schemas.microsoft.com/office/powerpoint/2010/main" val="30645189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43</a:t>
            </a:fld>
            <a:endParaRPr lang="de-DE"/>
          </a:p>
        </p:txBody>
      </p:sp>
    </p:spTree>
    <p:extLst>
      <p:ext uri="{BB962C8B-B14F-4D97-AF65-F5344CB8AC3E}">
        <p14:creationId xmlns:p14="http://schemas.microsoft.com/office/powerpoint/2010/main" val="2886434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Infografik</a:t>
            </a:r>
            <a:r>
              <a:rPr lang="de-DE" baseline="0" dirty="0"/>
              <a:t> online: https://www.umweltbundesamt.de/verschleppung-von-tierarzneimitteln-im-stall</a:t>
            </a:r>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44</a:t>
            </a:fld>
            <a:endParaRPr lang="de-DE"/>
          </a:p>
        </p:txBody>
      </p:sp>
    </p:spTree>
    <p:extLst>
      <p:ext uri="{BB962C8B-B14F-4D97-AF65-F5344CB8AC3E}">
        <p14:creationId xmlns:p14="http://schemas.microsoft.com/office/powerpoint/2010/main" val="36738183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45</a:t>
            </a:fld>
            <a:endParaRPr lang="de-DE"/>
          </a:p>
        </p:txBody>
      </p:sp>
    </p:spTree>
    <p:extLst>
      <p:ext uri="{BB962C8B-B14F-4D97-AF65-F5344CB8AC3E}">
        <p14:creationId xmlns:p14="http://schemas.microsoft.com/office/powerpoint/2010/main" val="22950129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46</a:t>
            </a:fld>
            <a:endParaRPr lang="de-DE"/>
          </a:p>
        </p:txBody>
      </p:sp>
    </p:spTree>
    <p:extLst>
      <p:ext uri="{BB962C8B-B14F-4D97-AF65-F5344CB8AC3E}">
        <p14:creationId xmlns:p14="http://schemas.microsoft.com/office/powerpoint/2010/main" val="26530146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47</a:t>
            </a:fld>
            <a:endParaRPr lang="de-DE"/>
          </a:p>
        </p:txBody>
      </p:sp>
    </p:spTree>
    <p:extLst>
      <p:ext uri="{BB962C8B-B14F-4D97-AF65-F5344CB8AC3E}">
        <p14:creationId xmlns:p14="http://schemas.microsoft.com/office/powerpoint/2010/main" val="1522103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Infografik</a:t>
            </a:r>
            <a:r>
              <a:rPr lang="de-DE" baseline="0" dirty="0"/>
              <a:t> online: https://www.umweltbundesamt.de/verschleppung-von-tierarzneimitteln-im-stall</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48</a:t>
            </a:fld>
            <a:endParaRPr lang="de-DE"/>
          </a:p>
        </p:txBody>
      </p:sp>
    </p:spTree>
    <p:extLst>
      <p:ext uri="{BB962C8B-B14F-4D97-AF65-F5344CB8AC3E}">
        <p14:creationId xmlns:p14="http://schemas.microsoft.com/office/powerpoint/2010/main" val="33229841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280721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b="0" dirty="0"/>
          </a:p>
        </p:txBody>
      </p:sp>
    </p:spTree>
    <p:extLst>
      <p:ext uri="{BB962C8B-B14F-4D97-AF65-F5344CB8AC3E}">
        <p14:creationId xmlns:p14="http://schemas.microsoft.com/office/powerpoint/2010/main" val="8063769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dirty="0"/>
          </a:p>
        </p:txBody>
      </p:sp>
    </p:spTree>
    <p:extLst>
      <p:ext uri="{BB962C8B-B14F-4D97-AF65-F5344CB8AC3E}">
        <p14:creationId xmlns:p14="http://schemas.microsoft.com/office/powerpoint/2010/main" val="3737372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a:t>
            </a:fld>
            <a:endParaRPr lang="de-DE"/>
          </a:p>
        </p:txBody>
      </p:sp>
    </p:spTree>
    <p:extLst>
      <p:ext uri="{BB962C8B-B14F-4D97-AF65-F5344CB8AC3E}">
        <p14:creationId xmlns:p14="http://schemas.microsoft.com/office/powerpoint/2010/main" val="26696671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52</a:t>
            </a:fld>
            <a:endParaRPr lang="de-DE"/>
          </a:p>
        </p:txBody>
      </p:sp>
    </p:spTree>
    <p:extLst>
      <p:ext uri="{BB962C8B-B14F-4D97-AF65-F5344CB8AC3E}">
        <p14:creationId xmlns:p14="http://schemas.microsoft.com/office/powerpoint/2010/main" val="1261468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53</a:t>
            </a:fld>
            <a:endParaRPr lang="de-DE"/>
          </a:p>
        </p:txBody>
      </p:sp>
    </p:spTree>
    <p:extLst>
      <p:ext uri="{BB962C8B-B14F-4D97-AF65-F5344CB8AC3E}">
        <p14:creationId xmlns:p14="http://schemas.microsoft.com/office/powerpoint/2010/main" val="14949688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54</a:t>
            </a:fld>
            <a:endParaRPr lang="de-DE"/>
          </a:p>
        </p:txBody>
      </p:sp>
    </p:spTree>
    <p:extLst>
      <p:ext uri="{BB962C8B-B14F-4D97-AF65-F5344CB8AC3E}">
        <p14:creationId xmlns:p14="http://schemas.microsoft.com/office/powerpoint/2010/main" val="8896069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55</a:t>
            </a:fld>
            <a:endParaRPr lang="de-DE"/>
          </a:p>
        </p:txBody>
      </p:sp>
    </p:spTree>
    <p:extLst>
      <p:ext uri="{BB962C8B-B14F-4D97-AF65-F5344CB8AC3E}">
        <p14:creationId xmlns:p14="http://schemas.microsoft.com/office/powerpoint/2010/main" val="33046646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56</a:t>
            </a:fld>
            <a:endParaRPr lang="de-DE"/>
          </a:p>
        </p:txBody>
      </p:sp>
    </p:spTree>
    <p:extLst>
      <p:ext uri="{BB962C8B-B14F-4D97-AF65-F5344CB8AC3E}">
        <p14:creationId xmlns:p14="http://schemas.microsoft.com/office/powerpoint/2010/main" val="15455516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57</a:t>
            </a:fld>
            <a:endParaRPr lang="de-DE"/>
          </a:p>
        </p:txBody>
      </p:sp>
    </p:spTree>
    <p:extLst>
      <p:ext uri="{BB962C8B-B14F-4D97-AF65-F5344CB8AC3E}">
        <p14:creationId xmlns:p14="http://schemas.microsoft.com/office/powerpoint/2010/main" val="40364061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58</a:t>
            </a:fld>
            <a:endParaRPr lang="de-DE"/>
          </a:p>
        </p:txBody>
      </p:sp>
    </p:spTree>
    <p:extLst>
      <p:ext uri="{BB962C8B-B14F-4D97-AF65-F5344CB8AC3E}">
        <p14:creationId xmlns:p14="http://schemas.microsoft.com/office/powerpoint/2010/main" val="11593705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59</a:t>
            </a:fld>
            <a:endParaRPr lang="de-DE"/>
          </a:p>
        </p:txBody>
      </p:sp>
    </p:spTree>
    <p:extLst>
      <p:ext uri="{BB962C8B-B14F-4D97-AF65-F5344CB8AC3E}">
        <p14:creationId xmlns:p14="http://schemas.microsoft.com/office/powerpoint/2010/main" val="21509796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60</a:t>
            </a:fld>
            <a:endParaRPr lang="de-DE"/>
          </a:p>
        </p:txBody>
      </p:sp>
    </p:spTree>
    <p:extLst>
      <p:ext uri="{BB962C8B-B14F-4D97-AF65-F5344CB8AC3E}">
        <p14:creationId xmlns:p14="http://schemas.microsoft.com/office/powerpoint/2010/main" val="31612550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61</a:t>
            </a:fld>
            <a:endParaRPr lang="de-DE"/>
          </a:p>
        </p:txBody>
      </p:sp>
    </p:spTree>
    <p:extLst>
      <p:ext uri="{BB962C8B-B14F-4D97-AF65-F5344CB8AC3E}">
        <p14:creationId xmlns:p14="http://schemas.microsoft.com/office/powerpoint/2010/main" val="3388858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Quellen: </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err="1">
                <a:solidFill>
                  <a:schemeClr val="tx1"/>
                </a:solidFill>
                <a:effectLst/>
                <a:latin typeface="+mn-lt"/>
                <a:ea typeface="ＭＳ Ｐゴシック" charset="0"/>
                <a:cs typeface="ＭＳ Ｐゴシック" charset="0"/>
              </a:rPr>
              <a:t>BfT</a:t>
            </a:r>
            <a:r>
              <a:rPr lang="de-DE" sz="1200" kern="1200" dirty="0">
                <a:solidFill>
                  <a:schemeClr val="tx1"/>
                </a:solidFill>
                <a:effectLst/>
                <a:latin typeface="+mn-lt"/>
                <a:ea typeface="ＭＳ Ｐゴシック" charset="0"/>
                <a:cs typeface="ＭＳ Ｐゴシック" charset="0"/>
              </a:rPr>
              <a:t> – Bundesverband für Tiergesundheit e.V. (2018): Produkte für gesunde Tiere. </a:t>
            </a:r>
            <a:r>
              <a:rPr lang="de-DE" sz="1200" u="sng" kern="1200" dirty="0">
                <a:solidFill>
                  <a:schemeClr val="tx1"/>
                </a:solidFill>
                <a:effectLst/>
                <a:latin typeface="+mn-lt"/>
                <a:ea typeface="ＭＳ Ｐゴシック" charset="0"/>
                <a:cs typeface="ＭＳ Ｐゴシック" charset="0"/>
                <a:hlinkClick r:id="rId3"/>
              </a:rPr>
              <a:t>https://www.bft-online.de/portraet/tierarzneimittelmarkt/</a:t>
            </a:r>
            <a:r>
              <a:rPr lang="de-DE" sz="1200" u="sng" kern="1200" dirty="0">
                <a:solidFill>
                  <a:schemeClr val="tx1"/>
                </a:solidFill>
                <a:effectLst/>
                <a:latin typeface="+mn-lt"/>
                <a:ea typeface="ＭＳ Ｐゴシック" charset="0"/>
                <a:cs typeface="ＭＳ Ｐゴシック" charset="0"/>
              </a:rPr>
              <a:t>.</a:t>
            </a:r>
            <a:r>
              <a:rPr lang="de-DE" sz="1200" kern="1200" dirty="0">
                <a:solidFill>
                  <a:schemeClr val="tx1"/>
                </a:solidFill>
                <a:effectLst/>
                <a:latin typeface="+mn-lt"/>
                <a:ea typeface="ＭＳ Ｐゴシック" charset="0"/>
                <a:cs typeface="ＭＳ Ｐゴシック" charset="0"/>
              </a:rPr>
              <a:t> aufgerufen am 1.07.2018.</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kern="1200" dirty="0">
              <a:solidFill>
                <a:schemeClr val="tx1"/>
              </a:solidFill>
              <a:effectLst/>
              <a:latin typeface="+mn-lt"/>
              <a:ea typeface="ＭＳ Ｐゴシック" charset="0"/>
              <a:cs typeface="ＭＳ Ｐゴシック"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err="1">
                <a:solidFill>
                  <a:schemeClr val="tx1"/>
                </a:solidFill>
                <a:effectLst/>
                <a:latin typeface="+mn-lt"/>
                <a:ea typeface="ＭＳ Ｐゴシック" charset="0"/>
                <a:cs typeface="ＭＳ Ｐゴシック" charset="0"/>
              </a:rPr>
              <a:t>Vidaurre</a:t>
            </a:r>
            <a:r>
              <a:rPr lang="de-DE" sz="1200" kern="1200" dirty="0">
                <a:solidFill>
                  <a:schemeClr val="tx1"/>
                </a:solidFill>
                <a:effectLst/>
                <a:latin typeface="+mn-lt"/>
                <a:ea typeface="ＭＳ Ｐゴシック" charset="0"/>
                <a:cs typeface="ＭＳ Ｐゴシック" charset="0"/>
              </a:rPr>
              <a:t>, Rodrigo; </a:t>
            </a:r>
            <a:r>
              <a:rPr lang="de-DE" sz="1200" kern="1200" dirty="0" err="1">
                <a:solidFill>
                  <a:schemeClr val="tx1"/>
                </a:solidFill>
                <a:effectLst/>
                <a:latin typeface="+mn-lt"/>
                <a:ea typeface="ＭＳ Ｐゴシック" charset="0"/>
                <a:cs typeface="ＭＳ Ｐゴシック" charset="0"/>
              </a:rPr>
              <a:t>Lukat</a:t>
            </a:r>
            <a:r>
              <a:rPr lang="de-DE" sz="1200" kern="1200" dirty="0">
                <a:solidFill>
                  <a:schemeClr val="tx1"/>
                </a:solidFill>
                <a:effectLst/>
                <a:latin typeface="+mn-lt"/>
                <a:ea typeface="ＭＳ Ｐゴシック" charset="0"/>
                <a:cs typeface="ＭＳ Ｐゴシック" charset="0"/>
              </a:rPr>
              <a:t>, Evelyn; Steinhoff-Wagner, Julia; Ilg, Yvonne, Petersen, Brigitte; </a:t>
            </a:r>
            <a:r>
              <a:rPr lang="de-DE" sz="1200" kern="1200" dirty="0" err="1">
                <a:solidFill>
                  <a:schemeClr val="tx1"/>
                </a:solidFill>
                <a:effectLst/>
                <a:latin typeface="+mn-lt"/>
                <a:ea typeface="ＭＳ Ｐゴシック" charset="0"/>
                <a:cs typeface="ＭＳ Ｐゴシック" charset="0"/>
              </a:rPr>
              <a:t>Hannappel</a:t>
            </a:r>
            <a:r>
              <a:rPr lang="de-DE" sz="1200" kern="1200" dirty="0">
                <a:solidFill>
                  <a:schemeClr val="tx1"/>
                </a:solidFill>
                <a:effectLst/>
                <a:latin typeface="+mn-lt"/>
                <a:ea typeface="ＭＳ Ｐゴシック" charset="0"/>
                <a:cs typeface="ＭＳ Ｐゴシック" charset="0"/>
              </a:rPr>
              <a:t>, Stephan und Möller, Kurt (2016): Konzepte zur Minderung von Arzneimitteleinträgen aus der landwirtschaftlichen Tierhaltung in die Umwelt. Dessau-Roßlau. </a:t>
            </a:r>
            <a:r>
              <a:rPr lang="de-DE" sz="1200" u="sng" kern="1200" dirty="0">
                <a:solidFill>
                  <a:schemeClr val="tx1"/>
                </a:solidFill>
                <a:effectLst/>
                <a:latin typeface="+mn-lt"/>
                <a:ea typeface="ＭＳ Ｐゴシック" charset="0"/>
                <a:cs typeface="ＭＳ Ｐゴシック" charset="0"/>
                <a:hlinkClick r:id="rId4"/>
              </a:rPr>
              <a:t>www.umweltbundesamt.de/publikationen/konzepte-zur-minderung-von-arzneimitteleintraegen</a:t>
            </a:r>
            <a:r>
              <a:rPr lang="de-DE" sz="1200" kern="1200" dirty="0">
                <a:solidFill>
                  <a:schemeClr val="tx1"/>
                </a:solidFill>
                <a:effectLst/>
                <a:latin typeface="+mn-lt"/>
                <a:ea typeface="ＭＳ Ｐゴシック" charset="0"/>
                <a:cs typeface="ＭＳ Ｐゴシック" charset="0"/>
              </a:rPr>
              <a:t>. aufgerufen am 20.7.2018.</a:t>
            </a:r>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a:t>
            </a:fld>
            <a:endParaRPr lang="de-DE"/>
          </a:p>
        </p:txBody>
      </p:sp>
    </p:spTree>
    <p:extLst>
      <p:ext uri="{BB962C8B-B14F-4D97-AF65-F5344CB8AC3E}">
        <p14:creationId xmlns:p14="http://schemas.microsoft.com/office/powerpoint/2010/main" val="12414024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62</a:t>
            </a:fld>
            <a:endParaRPr lang="de-DE"/>
          </a:p>
        </p:txBody>
      </p:sp>
    </p:spTree>
    <p:extLst>
      <p:ext uri="{BB962C8B-B14F-4D97-AF65-F5344CB8AC3E}">
        <p14:creationId xmlns:p14="http://schemas.microsoft.com/office/powerpoint/2010/main" val="40912845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63</a:t>
            </a:fld>
            <a:endParaRPr lang="de-DE"/>
          </a:p>
        </p:txBody>
      </p:sp>
    </p:spTree>
    <p:extLst>
      <p:ext uri="{BB962C8B-B14F-4D97-AF65-F5344CB8AC3E}">
        <p14:creationId xmlns:p14="http://schemas.microsoft.com/office/powerpoint/2010/main" val="22553711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64</a:t>
            </a:fld>
            <a:endParaRPr lang="de-DE"/>
          </a:p>
        </p:txBody>
      </p:sp>
    </p:spTree>
    <p:extLst>
      <p:ext uri="{BB962C8B-B14F-4D97-AF65-F5344CB8AC3E}">
        <p14:creationId xmlns:p14="http://schemas.microsoft.com/office/powerpoint/2010/main" val="42345394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093608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452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Quelle: </a:t>
            </a:r>
            <a:r>
              <a:rPr lang="de-DE" sz="1200" kern="1200" dirty="0">
                <a:solidFill>
                  <a:schemeClr val="tx1"/>
                </a:solidFill>
                <a:effectLst/>
                <a:latin typeface="+mn-lt"/>
                <a:ea typeface="ＭＳ Ｐゴシック" charset="0"/>
                <a:cs typeface="ＭＳ Ｐゴシック" charset="0"/>
              </a:rPr>
              <a:t>BMEL - Bundesministerium für Ernährung und Landwirtschaft (2014): Leitfaden – Orale Anwendung von Tierarzneimitteln im Nutztierbereich über das Futter oder das Wasser. Bonn</a:t>
            </a:r>
          </a:p>
          <a:p>
            <a:endParaRPr lang="de-DE" dirty="0"/>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8</a:t>
            </a:fld>
            <a:endParaRPr lang="de-DE"/>
          </a:p>
        </p:txBody>
      </p:sp>
    </p:spTree>
    <p:extLst>
      <p:ext uri="{BB962C8B-B14F-4D97-AF65-F5344CB8AC3E}">
        <p14:creationId xmlns:p14="http://schemas.microsoft.com/office/powerpoint/2010/main" val="3176537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Daten online: https://www.bft-online.de/index.php?eID=tx_cms_showpic&amp;file=4234&amp;md5=6fec5e6c7441720f7b80b3c8359b460904df1262&amp;parameters%5B0%5D=eyJ3aWR0aCI6IjgwMG0iLCJoZWlnaHQiOiI2MDBtIiwiYm9keVRhZyI6Ijxib2R5&amp;parameters%5B1%5D=IHN0eWxlPVwibWFyZ2luOjA7IGJhY2tncm91bmQ6I2ZmZjtcIj4iLCJ3cmFwIjoi&amp;parameters%5B2%5D=PGEgaHJlZj1cImphdmFzY3JpcHQ6Y2xvc2UoKTtcIj4gfCA8XC9hPiIsImNyb3Ai&amp;parameters%5B3%5D=OiJ7XCJkZWZhdWx0XCI6e1wiY3JvcEFyZWFcIjp7XCJ4XCI6MCxcInlcIjowLFwi&amp;parameters%5B4%5D=d2lkdGhcIjoxLFwiaGVpZ2h0XCI6MX0sXCJzZWxlY3RlZFJhdGlvXCI6XCJOYU5c&amp;parameters%5B5%5D=IixcImZvY3VzQXJlYVwiOm51bGx9fSJ9</a:t>
            </a:r>
          </a:p>
        </p:txBody>
      </p:sp>
      <p:sp>
        <p:nvSpPr>
          <p:cNvPr id="4" name="Foliennummernplatzhalter 3"/>
          <p:cNvSpPr>
            <a:spLocks noGrp="1"/>
          </p:cNvSpPr>
          <p:nvPr>
            <p:ph type="sldNum" sz="quarter" idx="10"/>
          </p:nvPr>
        </p:nvSpPr>
        <p:spPr/>
        <p:txBody>
          <a:bodyPr/>
          <a:lstStyle/>
          <a:p>
            <a:pPr>
              <a:defRPr/>
            </a:pPr>
            <a:fld id="{8DA16B3A-E331-6C4C-AEF6-86D467087564}" type="slidenum">
              <a:rPr lang="de-DE" smtClean="0"/>
              <a:pPr>
                <a:defRPr/>
              </a:pPr>
              <a:t>9</a:t>
            </a:fld>
            <a:endParaRPr lang="de-DE"/>
          </a:p>
        </p:txBody>
      </p:sp>
    </p:spTree>
    <p:extLst>
      <p:ext uri="{BB962C8B-B14F-4D97-AF65-F5344CB8AC3E}">
        <p14:creationId xmlns:p14="http://schemas.microsoft.com/office/powerpoint/2010/main" val="181068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z="1200" kern="1200" dirty="0">
                <a:solidFill>
                  <a:schemeClr val="tx1"/>
                </a:solidFill>
                <a:effectLst/>
                <a:latin typeface="+mn-lt"/>
                <a:ea typeface="ＭＳ Ｐゴシック" charset="0"/>
                <a:cs typeface="ＭＳ Ｐゴシック" charset="0"/>
              </a:rPr>
              <a:t>Karte online: https://www.bvl.bund.de/SharedDocs/Bilder/09_Presse/01_Bilder_Pressemitteilungen/Grafik_Antibiotika_Abgabemengen_2022_Print.html</a:t>
            </a:r>
          </a:p>
          <a:p>
            <a:r>
              <a:rPr lang="de-DE" sz="1200" kern="1200" dirty="0">
                <a:solidFill>
                  <a:schemeClr val="tx1"/>
                </a:solidFill>
                <a:effectLst/>
                <a:latin typeface="+mn-lt"/>
                <a:ea typeface="ＭＳ Ｐゴシック" charset="0"/>
                <a:cs typeface="ＭＳ Ｐゴシック" charset="0"/>
              </a:rPr>
              <a:t>Quelle: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mn-lt"/>
                <a:ea typeface="ＭＳ Ｐゴシック" charset="0"/>
                <a:cs typeface="ＭＳ Ｐゴシック" charset="0"/>
              </a:rPr>
              <a:t>BVL - Bundesamt für Verbraucherschutz und Lebensmittelsicherheit (2023): Abgabe an Antibiotika in der Tiermedizin sinkt weiter. https://www.bvl.bund.de/SharedDocs/Bilder/09_Presse/01_Bilder_Pressemitteilungen/Grafik_Antibiotika_Abgabemengen_2022_Print.html aufgerufen am 04.08.2024.</a:t>
            </a:r>
          </a:p>
          <a:p>
            <a:endParaRPr lang="de-DE" sz="1200" kern="1200" dirty="0">
              <a:solidFill>
                <a:schemeClr val="tx1"/>
              </a:solidFill>
              <a:effectLst/>
              <a:latin typeface="+mn-lt"/>
              <a:ea typeface="ＭＳ Ｐゴシック" charset="0"/>
              <a:cs typeface="ＭＳ Ｐゴシック" charset="0"/>
            </a:endParaRPr>
          </a:p>
        </p:txBody>
      </p:sp>
    </p:spTree>
    <p:extLst>
      <p:ext uri="{BB962C8B-B14F-4D97-AF65-F5344CB8AC3E}">
        <p14:creationId xmlns:p14="http://schemas.microsoft.com/office/powerpoint/2010/main" val="2604040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5" name="Rechteck 4"/>
          <p:cNvSpPr/>
          <p:nvPr/>
        </p:nvSpPr>
        <p:spPr>
          <a:xfrm>
            <a:off x="179388" y="179388"/>
            <a:ext cx="8783637" cy="64992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de-DE" dirty="0">
                <a:latin typeface="Arial"/>
                <a:cs typeface="Arial"/>
              </a:rPr>
              <a:t>  </a:t>
            </a:r>
          </a:p>
        </p:txBody>
      </p:sp>
      <p:sp>
        <p:nvSpPr>
          <p:cNvPr id="6" name="Rechteck 5"/>
          <p:cNvSpPr/>
          <p:nvPr/>
        </p:nvSpPr>
        <p:spPr>
          <a:xfrm>
            <a:off x="8961438" y="534988"/>
            <a:ext cx="182562" cy="1079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pic>
        <p:nvPicPr>
          <p:cNvPr id="7" name="Grafik 8" descr="Logo Umweltbundesamt" title="Logo Umweltbundesamt"/>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24663" y="531813"/>
            <a:ext cx="214947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p:cNvSpPr txBox="1"/>
          <p:nvPr/>
        </p:nvSpPr>
        <p:spPr>
          <a:xfrm>
            <a:off x="387350" y="1076325"/>
            <a:ext cx="2644775" cy="307975"/>
          </a:xfrm>
          <a:prstGeom prst="rect">
            <a:avLst/>
          </a:prstGeom>
          <a:noFill/>
        </p:spPr>
        <p:txBody>
          <a:bodyPr lIns="0" tIns="0" rIns="0" bIns="0">
            <a:spAutoFit/>
          </a:bodyPr>
          <a:lstStyle/>
          <a:p>
            <a:pPr fontAlgn="auto">
              <a:spcBef>
                <a:spcPts val="0"/>
              </a:spcBef>
              <a:spcAft>
                <a:spcPts val="0"/>
              </a:spcAft>
              <a:defRPr/>
            </a:pPr>
            <a:r>
              <a:rPr lang="de-DE" sz="2000" spc="-30" dirty="0">
                <a:solidFill>
                  <a:schemeClr val="bg1"/>
                </a:solidFill>
                <a:latin typeface="Arial"/>
                <a:ea typeface="+mn-ea"/>
                <a:cs typeface="Arial"/>
              </a:rPr>
              <a:t>Für Mensch &amp; Umwelt</a:t>
            </a:r>
          </a:p>
        </p:txBody>
      </p:sp>
      <p:sp>
        <p:nvSpPr>
          <p:cNvPr id="3" name="Untertitel 2"/>
          <p:cNvSpPr>
            <a:spLocks noGrp="1"/>
          </p:cNvSpPr>
          <p:nvPr>
            <p:ph type="subTitle" idx="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1" i="0" cap="none" baseline="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de-DE" dirty="0"/>
          </a:p>
        </p:txBody>
      </p:sp>
      <p:sp>
        <p:nvSpPr>
          <p:cNvPr id="31" name="Titel 30"/>
          <p:cNvSpPr>
            <a:spLocks noGrp="1"/>
          </p:cNvSpPr>
          <p:nvPr>
            <p:ph type="title"/>
          </p:nvPr>
        </p:nvSpPr>
        <p:spPr>
          <a:xfrm>
            <a:off x="414000" y="1872000"/>
            <a:ext cx="8280000" cy="360000"/>
          </a:xfrm>
        </p:spPr>
        <p:txBody>
          <a:bodyPr>
            <a:noAutofit/>
          </a:bodyPr>
          <a:lstStyle>
            <a:lvl1pPr>
              <a:defRPr sz="2400">
                <a:solidFill>
                  <a:schemeClr val="tx2"/>
                </a:solidFill>
                <a:latin typeface="Arial"/>
                <a:cs typeface="Arial"/>
              </a:defRPr>
            </a:lvl1pPr>
          </a:lstStyle>
          <a:p>
            <a:r>
              <a:rPr lang="de-DE"/>
              <a:t>Mastertitelformat bearbeiten</a:t>
            </a:r>
            <a:endParaRPr lang="de-DE" dirty="0"/>
          </a:p>
        </p:txBody>
      </p:sp>
      <p:sp>
        <p:nvSpPr>
          <p:cNvPr id="34" name="Textplatzhalter 33"/>
          <p:cNvSpPr>
            <a:spLocks noGrp="1"/>
          </p:cNvSpPr>
          <p:nvPr>
            <p:ph type="body" sz="quarter" idx="10"/>
          </p:nvPr>
        </p:nvSpPr>
        <p:spPr>
          <a:xfrm>
            <a:off x="413999" y="3798000"/>
            <a:ext cx="8280000" cy="2340000"/>
          </a:xfrm>
        </p:spPr>
        <p:txBody>
          <a:bodyPr/>
          <a:lstStyle>
            <a:lvl1pPr indent="0">
              <a:spcBef>
                <a:spcPts val="0"/>
              </a:spcBef>
              <a:defRPr sz="2000" b="0" cap="none" baseline="0">
                <a:solidFill>
                  <a:schemeClr val="bg1"/>
                </a:solidFill>
                <a:latin typeface="Arial"/>
                <a:cs typeface="Arial"/>
              </a:defRPr>
            </a:lvl1pPr>
            <a:lvl2pPr marL="0" indent="0">
              <a:spcBef>
                <a:spcPts val="0"/>
              </a:spcBef>
              <a:buNone/>
              <a:defRPr sz="2000" b="0" cap="none" baseline="0">
                <a:solidFill>
                  <a:schemeClr val="bg1"/>
                </a:solidFill>
                <a:latin typeface="Arial"/>
                <a:cs typeface="Arial"/>
              </a:defRPr>
            </a:lvl2pPr>
            <a:lvl3pPr marL="0" indent="0">
              <a:spcBef>
                <a:spcPts val="0"/>
              </a:spcBef>
              <a:buNone/>
              <a:defRPr sz="2000" b="0" cap="none" baseline="0">
                <a:solidFill>
                  <a:schemeClr val="bg1"/>
                </a:solidFill>
                <a:latin typeface="Arial"/>
                <a:cs typeface="Arial"/>
              </a:defRPr>
            </a:lvl3pPr>
            <a:lvl4pPr marL="0" indent="0">
              <a:spcBef>
                <a:spcPts val="0"/>
              </a:spcBef>
              <a:buNone/>
              <a:defRPr sz="2000" b="0" cap="none" baseline="0">
                <a:solidFill>
                  <a:schemeClr val="bg1"/>
                </a:solidFill>
                <a:latin typeface="Arial"/>
                <a:cs typeface="Arial"/>
              </a:defRPr>
            </a:lvl4pPr>
            <a:lvl5pPr marL="0" indent="0">
              <a:spcBef>
                <a:spcPts val="0"/>
              </a:spcBef>
              <a:buNone/>
              <a:defRPr sz="2000" b="0" cap="none" baseline="0">
                <a:solidFill>
                  <a:schemeClr val="bg1"/>
                </a:solidFill>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01402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liederung">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8229600" cy="4525963"/>
          </a:xfrm>
          <a:prstGeom prst="rect">
            <a:avLst/>
          </a:prstGeom>
        </p:spPr>
        <p:txBody>
          <a:bodyPr bIns="0"/>
          <a:lstStyle>
            <a:lvl1pPr marL="216000" indent="-216000">
              <a:lnSpc>
                <a:spcPct val="120000"/>
              </a:lnSpc>
              <a:spcBef>
                <a:spcPts val="0"/>
              </a:spcBef>
              <a:buFont typeface="+mj-lt"/>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576000" indent="-360000">
              <a:lnSpc>
                <a:spcPct val="120000"/>
              </a:lnSpc>
              <a:spcBef>
                <a:spcPts val="0"/>
              </a:spcBef>
              <a:buFont typeface="Meta Offc" pitchFamily="34" charset="0"/>
              <a:buNone/>
              <a:defRPr sz="1500">
                <a:latin typeface="Arial"/>
                <a:cs typeface="Arial"/>
              </a:defRPr>
            </a:lvl3pPr>
            <a:lvl4pPr marL="576000" indent="-360000">
              <a:lnSpc>
                <a:spcPct val="120000"/>
              </a:lnSpc>
              <a:spcBef>
                <a:spcPts val="0"/>
              </a:spcBef>
              <a:buFont typeface="Symbol" pitchFamily="18" charset="2"/>
              <a:buNone/>
              <a:defRPr lang="de-DE" sz="1500" kern="1200" dirty="0" smtClean="0">
                <a:solidFill>
                  <a:schemeClr val="tx1"/>
                </a:solidFill>
                <a:latin typeface="Arial"/>
                <a:ea typeface="+mn-ea"/>
                <a:cs typeface="Arial"/>
              </a:defRPr>
            </a:lvl4pPr>
            <a:lvl5pPr marL="576000" indent="-360000">
              <a:lnSpc>
                <a:spcPct val="120000"/>
              </a:lnSpc>
              <a:spcBef>
                <a:spcPts val="0"/>
              </a:spcBef>
              <a:buFont typeface="+mj-lt"/>
              <a:buNone/>
              <a:defRPr sz="1500"/>
            </a:lvl5pPr>
          </a:lstStyle>
          <a:p>
            <a:pPr lvl="0"/>
            <a:r>
              <a:rPr lang="de-DE" dirty="0"/>
              <a:t>Mastertextformat bearbeiten</a:t>
            </a:r>
          </a:p>
          <a:p>
            <a:pPr lvl="1"/>
            <a:r>
              <a:rPr lang="de-DE" dirty="0"/>
              <a:t>Zweite Ebene</a:t>
            </a:r>
          </a:p>
          <a:p>
            <a:pPr lvl="2"/>
            <a:r>
              <a:rPr lang="de-DE" dirty="0"/>
              <a:t>Dritte Ebene</a:t>
            </a:r>
          </a:p>
          <a:p>
            <a:pPr lvl="3"/>
            <a:r>
              <a:rPr lang="de-DE" dirty="0"/>
              <a:t>Vierte Ebene</a:t>
            </a:r>
          </a:p>
        </p:txBody>
      </p:sp>
      <p:sp>
        <p:nvSpPr>
          <p:cNvPr id="8" name="Textplatzhalter 7"/>
          <p:cNvSpPr>
            <a:spLocks noGrp="1"/>
          </p:cNvSpPr>
          <p:nvPr>
            <p:ph type="body" sz="quarter" idx="13"/>
          </p:nvPr>
        </p:nvSpPr>
        <p:spPr>
          <a:xfrm>
            <a:off x="414000" y="302176"/>
            <a:ext cx="8207375" cy="287337"/>
          </a:xfrm>
          <a:prstGeom prst="rect">
            <a:avLst/>
          </a:prstGeom>
        </p:spPr>
        <p:txBody>
          <a:bodyPr bIns="0"/>
          <a:lstStyle>
            <a:lvl1pPr marL="0" indent="0">
              <a:buNone/>
              <a:defRPr sz="1200" b="0" cap="none" baseline="0">
                <a:solidFill>
                  <a:schemeClr val="accent3"/>
                </a:solidFill>
                <a:latin typeface="Arial"/>
                <a:cs typeface="Arial"/>
              </a:defRPr>
            </a:lvl1pPr>
          </a:lstStyle>
          <a:p>
            <a:pPr lvl="0"/>
            <a:r>
              <a:rPr lang="de-DE" dirty="0"/>
              <a:t>Mastertextformat bearbeiten</a:t>
            </a:r>
          </a:p>
        </p:txBody>
      </p:sp>
      <p:sp>
        <p:nvSpPr>
          <p:cNvPr id="5" name="Datumsplatzhalter 3"/>
          <p:cNvSpPr>
            <a:spLocks noGrp="1"/>
          </p:cNvSpPr>
          <p:nvPr userDrawn="1">
            <p:ph type="dt" sz="half" idx="14"/>
          </p:nvPr>
        </p:nvSpPr>
        <p:spPr/>
        <p:txBody>
          <a:bodyPr/>
          <a:lstStyle>
            <a:lvl1pPr>
              <a:defRPr>
                <a:latin typeface="Arial"/>
                <a:cs typeface="Arial"/>
              </a:defRPr>
            </a:lvl1pPr>
          </a:lstStyle>
          <a:p>
            <a:pPr>
              <a:defRPr/>
            </a:pPr>
            <a:fld id="{D75D95FA-66BB-428B-A318-E6C5282BD53C}" type="datetime1">
              <a:rPr lang="de-DE" smtClean="0"/>
              <a:pPr>
                <a:defRPr/>
              </a:pPr>
              <a:t>05.08.2024</a:t>
            </a:fld>
            <a:endParaRPr lang="de-DE" dirty="0"/>
          </a:p>
        </p:txBody>
      </p:sp>
      <p:sp>
        <p:nvSpPr>
          <p:cNvPr id="6" name="Fußzeilenplatzhalter 4"/>
          <p:cNvSpPr>
            <a:spLocks noGrp="1"/>
          </p:cNvSpPr>
          <p:nvPr userDrawn="1">
            <p:ph type="ftr" sz="quarter" idx="15"/>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7" name="Foliennummernplatzhalter 5"/>
          <p:cNvSpPr>
            <a:spLocks noGrp="1"/>
          </p:cNvSpPr>
          <p:nvPr userDrawn="1">
            <p:ph type="sldNum" sz="quarter" idx="16"/>
          </p:nvPr>
        </p:nvSpPr>
        <p:spPr/>
        <p:txBody>
          <a:bodyPr/>
          <a:lstStyle>
            <a:lvl1pPr>
              <a:defRPr>
                <a:latin typeface="Arial"/>
                <a:cs typeface="Arial"/>
              </a:defRPr>
            </a:lvl1pPr>
          </a:lstStyle>
          <a:p>
            <a:pPr>
              <a:defRPr/>
            </a:pPr>
            <a:fld id="{4D77D64D-E184-154B-88C2-D65CFC23FB2C}" type="slidenum">
              <a:rPr lang="de-DE" smtClean="0"/>
              <a:pPr>
                <a:defRPr/>
              </a:pPr>
              <a:t>‹Nr.›</a:t>
            </a:fld>
            <a:endParaRPr lang="de-DE" dirty="0"/>
          </a:p>
        </p:txBody>
      </p:sp>
    </p:spTree>
    <p:extLst>
      <p:ext uri="{BB962C8B-B14F-4D97-AF65-F5344CB8AC3E}">
        <p14:creationId xmlns:p14="http://schemas.microsoft.com/office/powerpoint/2010/main" val="336067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14000" y="476672"/>
            <a:ext cx="8229600" cy="605368"/>
          </a:xfrm>
        </p:spPr>
        <p:txBody>
          <a:bodyPr/>
          <a:lstStyle>
            <a:lvl1pPr>
              <a:lnSpc>
                <a:spcPts val="2200"/>
              </a:lnSpc>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6102688" cy="4868700"/>
          </a:xfrm>
          <a:prstGeom prst="rect">
            <a:avLst/>
          </a:prstGeom>
        </p:spPr>
        <p:txBody>
          <a:bodyPr bIns="0"/>
          <a:lstStyle>
            <a:lvl1pPr marL="0" indent="0">
              <a:lnSpc>
                <a:spcPct val="120000"/>
              </a:lnSpc>
              <a:spcBef>
                <a:spcPts val="0"/>
              </a:spcBef>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latin typeface="Arial"/>
                <a:cs typeface="Arial"/>
              </a:defRPr>
            </a:lvl1pPr>
          </a:lstStyle>
          <a:p>
            <a:pPr lvl="0"/>
            <a:r>
              <a:rPr lang="de-DE" dirty="0"/>
              <a:t>Mastertextformat bearbeiten</a:t>
            </a:r>
          </a:p>
        </p:txBody>
      </p:sp>
      <p:sp>
        <p:nvSpPr>
          <p:cNvPr id="10" name="Textplatzhalter 9"/>
          <p:cNvSpPr>
            <a:spLocks noGrp="1"/>
          </p:cNvSpPr>
          <p:nvPr>
            <p:ph type="body" sz="quarter" idx="14"/>
          </p:nvPr>
        </p:nvSpPr>
        <p:spPr>
          <a:xfrm>
            <a:off x="6659563" y="1497013"/>
            <a:ext cx="2036762" cy="4865687"/>
          </a:xfrm>
        </p:spPr>
        <p:txBody>
          <a:bodyPr/>
          <a:lstStyle>
            <a:lvl1pPr indent="0">
              <a:lnSpc>
                <a:spcPts val="1500"/>
              </a:lnSpc>
              <a:spcBef>
                <a:spcPts val="0"/>
              </a:spcBef>
              <a:buFont typeface="Arial" pitchFamily="34" charset="0"/>
              <a:buNone/>
              <a:defRPr sz="1200" b="0" cap="none" baseline="0">
                <a:solidFill>
                  <a:schemeClr val="tx2"/>
                </a:solidFill>
                <a:latin typeface="Arial"/>
                <a:cs typeface="Arial"/>
              </a:defRPr>
            </a:lvl1pPr>
            <a:lvl2pPr marL="0" indent="0">
              <a:lnSpc>
                <a:spcPts val="1500"/>
              </a:lnSpc>
              <a:spcBef>
                <a:spcPts val="0"/>
              </a:spcBef>
              <a:buNone/>
              <a:defRPr sz="1200" b="0" cap="none" baseline="0">
                <a:solidFill>
                  <a:schemeClr val="tx2"/>
                </a:solidFill>
                <a:latin typeface="Arial"/>
                <a:cs typeface="Arial"/>
              </a:defRPr>
            </a:lvl2pPr>
            <a:lvl3pPr marL="0" indent="0">
              <a:lnSpc>
                <a:spcPts val="1500"/>
              </a:lnSpc>
              <a:spcBef>
                <a:spcPts val="0"/>
              </a:spcBef>
              <a:buNone/>
              <a:defRPr sz="1200" b="0" cap="none" baseline="0">
                <a:solidFill>
                  <a:schemeClr val="tx2"/>
                </a:solidFill>
                <a:latin typeface="Arial"/>
                <a:cs typeface="Arial"/>
              </a:defRPr>
            </a:lvl3pPr>
            <a:lvl4pPr marL="0" indent="0">
              <a:lnSpc>
                <a:spcPts val="1500"/>
              </a:lnSpc>
              <a:spcBef>
                <a:spcPts val="0"/>
              </a:spcBef>
              <a:buNone/>
              <a:defRPr sz="1200" b="0" cap="none" baseline="0">
                <a:solidFill>
                  <a:schemeClr val="tx2"/>
                </a:solidFill>
                <a:latin typeface="Arial"/>
                <a:cs typeface="Arial"/>
              </a:defRPr>
            </a:lvl4pPr>
            <a:lvl5pPr marL="0" indent="0">
              <a:lnSpc>
                <a:spcPts val="1500"/>
              </a:lnSpc>
              <a:spcBef>
                <a:spcPts val="0"/>
              </a:spcBef>
              <a:buNone/>
              <a:defRPr sz="1200" b="0" cap="none" baseline="0">
                <a:solidFill>
                  <a:schemeClr val="tx2"/>
                </a:solidFill>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3"/>
          <p:cNvSpPr>
            <a:spLocks noGrp="1"/>
          </p:cNvSpPr>
          <p:nvPr userDrawn="1">
            <p:ph type="dt" sz="half" idx="15"/>
          </p:nvPr>
        </p:nvSpPr>
        <p:spPr/>
        <p:txBody>
          <a:bodyPr/>
          <a:lstStyle>
            <a:lvl1pPr>
              <a:defRPr>
                <a:latin typeface="Arial"/>
                <a:cs typeface="Arial"/>
              </a:defRPr>
            </a:lvl1pPr>
          </a:lstStyle>
          <a:p>
            <a:pPr>
              <a:defRPr/>
            </a:pPr>
            <a:fld id="{1B5833AE-AA09-4B9B-B947-2C653FF724AD}" type="datetime1">
              <a:rPr lang="de-DE" smtClean="0"/>
              <a:pPr>
                <a:defRPr/>
              </a:pPr>
              <a:t>05.08.2024</a:t>
            </a:fld>
            <a:endParaRPr lang="de-DE" dirty="0"/>
          </a:p>
        </p:txBody>
      </p:sp>
      <p:sp>
        <p:nvSpPr>
          <p:cNvPr id="7" name="Fußzeilenplatzhalter 4"/>
          <p:cNvSpPr>
            <a:spLocks noGrp="1"/>
          </p:cNvSpPr>
          <p:nvPr userDrawn="1">
            <p:ph type="ftr" sz="quarter" idx="16"/>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9" name="Foliennummernplatzhalter 5"/>
          <p:cNvSpPr>
            <a:spLocks noGrp="1"/>
          </p:cNvSpPr>
          <p:nvPr userDrawn="1">
            <p:ph type="sldNum" sz="quarter" idx="17"/>
          </p:nvPr>
        </p:nvSpPr>
        <p:spPr/>
        <p:txBody>
          <a:bodyPr/>
          <a:lstStyle>
            <a:lvl1pPr>
              <a:defRPr>
                <a:latin typeface="Arial"/>
                <a:cs typeface="Arial"/>
              </a:defRPr>
            </a:lvl1pPr>
          </a:lstStyle>
          <a:p>
            <a:pPr>
              <a:defRPr/>
            </a:pPr>
            <a:fld id="{AABBA857-9C63-2F48-B8CC-2C116B3EEE82}" type="slidenum">
              <a:rPr lang="de-DE" smtClean="0"/>
              <a:pPr>
                <a:defRPr/>
              </a:pPr>
              <a:t>‹Nr.›</a:t>
            </a:fld>
            <a:endParaRPr lang="de-DE" dirty="0"/>
          </a:p>
        </p:txBody>
      </p:sp>
    </p:spTree>
    <p:extLst>
      <p:ext uri="{BB962C8B-B14F-4D97-AF65-F5344CB8AC3E}">
        <p14:creationId xmlns:p14="http://schemas.microsoft.com/office/powerpoint/2010/main" val="88926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iagramm">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0" name="Textplatzhalter 9"/>
          <p:cNvSpPr>
            <a:spLocks noGrp="1"/>
          </p:cNvSpPr>
          <p:nvPr>
            <p:ph type="body" sz="quarter" idx="14"/>
          </p:nvPr>
        </p:nvSpPr>
        <p:spPr>
          <a:xfrm>
            <a:off x="6659562" y="1497013"/>
            <a:ext cx="2009237" cy="4865687"/>
          </a:xfrm>
        </p:spPr>
        <p:txBody>
          <a:bodyPr/>
          <a:lstStyle>
            <a:lvl1pPr indent="0">
              <a:lnSpc>
                <a:spcPts val="1500"/>
              </a:lnSpc>
              <a:spcBef>
                <a:spcPts val="0"/>
              </a:spcBef>
              <a:buFont typeface="Arial" pitchFamily="34" charset="0"/>
              <a:buNone/>
              <a:defRPr sz="1200" b="0" cap="none" baseline="0">
                <a:solidFill>
                  <a:schemeClr val="tx2"/>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Diagrammplatzhalter 10"/>
          <p:cNvSpPr>
            <a:spLocks noGrp="1"/>
          </p:cNvSpPr>
          <p:nvPr>
            <p:ph type="chart" sz="quarter" idx="15"/>
          </p:nvPr>
        </p:nvSpPr>
        <p:spPr>
          <a:xfrm>
            <a:off x="414338" y="1497013"/>
            <a:ext cx="6102350" cy="4865687"/>
          </a:xfrm>
        </p:spPr>
        <p:txBody>
          <a:bodyPr/>
          <a:lstStyle>
            <a:lvl1pPr>
              <a:defRPr b="0" i="0"/>
            </a:lvl1pPr>
          </a:lstStyle>
          <a:p>
            <a:pPr lvl="0"/>
            <a:r>
              <a:rPr lang="de-DE" noProof="0"/>
              <a:t>Diagramm durch Klicken auf Symbol hinzufügen</a:t>
            </a:r>
            <a:endParaRPr lang="de-DE" noProof="0" dirty="0"/>
          </a:p>
        </p:txBody>
      </p:sp>
      <p:sp>
        <p:nvSpPr>
          <p:cNvPr id="6" name="Datumsplatzhalter 3"/>
          <p:cNvSpPr>
            <a:spLocks noGrp="1"/>
          </p:cNvSpPr>
          <p:nvPr userDrawn="1">
            <p:ph type="dt" sz="half" idx="16"/>
          </p:nvPr>
        </p:nvSpPr>
        <p:spPr/>
        <p:txBody>
          <a:bodyPr/>
          <a:lstStyle>
            <a:lvl1pPr>
              <a:defRPr/>
            </a:lvl1pPr>
          </a:lstStyle>
          <a:p>
            <a:pPr>
              <a:defRPr/>
            </a:pPr>
            <a:fld id="{300D61B1-B6FC-4E54-9FEC-8FF0C6CA76C9}" type="datetime1">
              <a:rPr lang="de-DE" smtClean="0"/>
              <a:pPr>
                <a:defRPr/>
              </a:pPr>
              <a:t>05.08.2024</a:t>
            </a:fld>
            <a:endParaRPr lang="de-DE" dirty="0"/>
          </a:p>
        </p:txBody>
      </p:sp>
      <p:sp>
        <p:nvSpPr>
          <p:cNvPr id="7" name="Fußzeilenplatzhalter 4"/>
          <p:cNvSpPr>
            <a:spLocks noGrp="1"/>
          </p:cNvSpPr>
          <p:nvPr userDrawn="1">
            <p:ph type="ftr" sz="quarter" idx="17"/>
          </p:nvPr>
        </p:nvSpPr>
        <p:spPr/>
        <p:txBody>
          <a:bodyPr/>
          <a:lstStyle>
            <a:lvl1pPr>
              <a:defRPr/>
            </a:lvl1pPr>
          </a:lstStyle>
          <a:p>
            <a:pPr>
              <a:defRPr/>
            </a:pPr>
            <a:r>
              <a:rPr lang="de-DE"/>
              <a:t>Lehrmaterialien für fortgeschrittene Lernende im Bereich Landwirtschaft</a:t>
            </a:r>
            <a:endParaRPr lang="de-DE" dirty="0"/>
          </a:p>
        </p:txBody>
      </p:sp>
      <p:sp>
        <p:nvSpPr>
          <p:cNvPr id="9" name="Foliennummernplatzhalter 5"/>
          <p:cNvSpPr>
            <a:spLocks noGrp="1"/>
          </p:cNvSpPr>
          <p:nvPr userDrawn="1">
            <p:ph type="sldNum" sz="quarter" idx="18"/>
          </p:nvPr>
        </p:nvSpPr>
        <p:spPr/>
        <p:txBody>
          <a:bodyPr/>
          <a:lstStyle>
            <a:lvl1pPr>
              <a:defRPr/>
            </a:lvl1pPr>
          </a:lstStyle>
          <a:p>
            <a:pPr>
              <a:defRPr/>
            </a:pPr>
            <a:fld id="{0C84D0B2-D8FA-1841-BA09-D394A92B7B54}" type="slidenum">
              <a:rPr lang="de-DE"/>
              <a:pPr>
                <a:defRPr/>
              </a:pPr>
              <a:t>‹Nr.›</a:t>
            </a:fld>
            <a:endParaRPr lang="de-DE" dirty="0"/>
          </a:p>
        </p:txBody>
      </p:sp>
    </p:spTree>
    <p:extLst>
      <p:ext uri="{BB962C8B-B14F-4D97-AF65-F5344CB8AC3E}">
        <p14:creationId xmlns:p14="http://schemas.microsoft.com/office/powerpoint/2010/main" val="1429689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ext und Bild">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atin typeface="Arial"/>
                <a:cs typeface="Arial"/>
              </a:defRPr>
            </a:lvl1pPr>
          </a:lstStyle>
          <a:p>
            <a:r>
              <a:rPr lang="de-DE"/>
              <a:t>Mastertitelformat bearbeiten</a:t>
            </a:r>
            <a:endParaRPr lang="de-DE" dirty="0"/>
          </a:p>
        </p:txBody>
      </p:sp>
      <p:sp>
        <p:nvSpPr>
          <p:cNvPr id="3" name="Inhaltsplatzhalter 2"/>
          <p:cNvSpPr>
            <a:spLocks noGrp="1"/>
          </p:cNvSpPr>
          <p:nvPr>
            <p:ph idx="1" hasCustomPrompt="1"/>
          </p:nvPr>
        </p:nvSpPr>
        <p:spPr>
          <a:xfrm>
            <a:off x="414000" y="1494000"/>
            <a:ext cx="2991600" cy="4868700"/>
          </a:xfrm>
          <a:prstGeom prst="rect">
            <a:avLst/>
          </a:prstGeom>
        </p:spPr>
        <p:txBody>
          <a:bodyPr bIns="0"/>
          <a:lstStyle>
            <a:lvl1pPr marL="0" indent="0">
              <a:lnSpc>
                <a:spcPct val="120000"/>
              </a:lnSpc>
              <a:spcBef>
                <a:spcPts val="0"/>
              </a:spcBef>
              <a:buNone/>
              <a:defRPr sz="1500" b="1" cap="none" baseline="0">
                <a:latin typeface="Arial"/>
                <a:cs typeface="Arial"/>
              </a:defRPr>
            </a:lvl1pPr>
            <a:lvl2pPr marL="0" indent="0">
              <a:lnSpc>
                <a:spcPct val="120000"/>
              </a:lnSpc>
              <a:spcBef>
                <a:spcPts val="0"/>
              </a:spcBef>
              <a:buSzPct val="100000"/>
              <a:buFont typeface="Meta Offc" pitchFamily="34" charset="0"/>
              <a:buNone/>
              <a:defRPr sz="1500">
                <a:latin typeface="Arial"/>
                <a:cs typeface="Arial"/>
              </a:defRPr>
            </a:lvl2pPr>
            <a:lvl3pPr marL="162000" indent="-162000">
              <a:lnSpc>
                <a:spcPct val="120000"/>
              </a:lnSpc>
              <a:spcBef>
                <a:spcPts val="0"/>
              </a:spcBef>
              <a:buFont typeface="Meta Offc" pitchFamily="34" charset="0"/>
              <a:buChar char="•"/>
              <a:defRPr sz="1500">
                <a:latin typeface="Arial"/>
                <a:cs typeface="Arial"/>
              </a:defRPr>
            </a:lvl3pPr>
            <a:lvl4pPr marL="324000" indent="-162000">
              <a:lnSpc>
                <a:spcPct val="120000"/>
              </a:lnSpc>
              <a:spcBef>
                <a:spcPts val="0"/>
              </a:spcBef>
              <a:buFont typeface="Symbol" pitchFamily="18" charset="2"/>
              <a:buChar char="-"/>
              <a:defRPr lang="de-DE" sz="1500" kern="1200" dirty="0" smtClean="0">
                <a:solidFill>
                  <a:schemeClr val="tx1"/>
                </a:solidFill>
                <a:latin typeface="Arial"/>
                <a:ea typeface="+mn-ea"/>
                <a:cs typeface="Arial"/>
              </a:defRPr>
            </a:lvl4pPr>
            <a:lvl5pPr marL="486000" indent="-162000">
              <a:lnSpc>
                <a:spcPct val="120000"/>
              </a:lnSpc>
              <a:spcBef>
                <a:spcPts val="0"/>
              </a:spcBef>
              <a:buFont typeface="Arial" pitchFamily="34" charset="0"/>
              <a:buChar char="•"/>
              <a:defRPr sz="1500">
                <a:latin typeface="Arial"/>
                <a:cs typeface="Aria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171450" indent="-171450">
              <a:buFont typeface="Arial" panose="020B0604020202020204" pitchFamily="34" charset="0"/>
              <a:buChar char="•"/>
              <a:defRPr sz="1200" b="0" cap="none" baseline="0">
                <a:latin typeface="Arial"/>
                <a:cs typeface="Arial"/>
              </a:defRPr>
            </a:lvl1pPr>
          </a:lstStyle>
          <a:p>
            <a:pPr lvl="0"/>
            <a:r>
              <a:rPr lang="de-DE" dirty="0"/>
              <a:t>Mastertextformat bearbeiten</a:t>
            </a:r>
          </a:p>
        </p:txBody>
      </p:sp>
      <p:sp>
        <p:nvSpPr>
          <p:cNvPr id="11" name="Bildplatzhalter 10"/>
          <p:cNvSpPr>
            <a:spLocks noGrp="1"/>
          </p:cNvSpPr>
          <p:nvPr>
            <p:ph type="pic" sz="quarter" idx="14"/>
          </p:nvPr>
        </p:nvSpPr>
        <p:spPr>
          <a:xfrm>
            <a:off x="3541222" y="1497012"/>
            <a:ext cx="5155103" cy="3902400"/>
          </a:xfrm>
        </p:spPr>
        <p:txBody>
          <a:bodyPr/>
          <a:lstStyle>
            <a:lvl1pPr>
              <a:defRPr b="0" i="0">
                <a:latin typeface="Arial"/>
                <a:cs typeface="Arial"/>
              </a:defRPr>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atin typeface="Arial"/>
                <a:cs typeface="Arial"/>
              </a:defRPr>
            </a:lvl1pPr>
            <a:lvl2pPr marL="0" indent="0" algn="r">
              <a:spcBef>
                <a:spcPts val="0"/>
              </a:spcBef>
              <a:buNone/>
              <a:defRPr sz="1000" b="0" cap="none" baseline="0">
                <a:latin typeface="Arial"/>
                <a:cs typeface="Arial"/>
              </a:defRPr>
            </a:lvl2pPr>
            <a:lvl3pPr marL="0" indent="0" algn="r">
              <a:spcBef>
                <a:spcPts val="0"/>
              </a:spcBef>
              <a:buNone/>
              <a:defRPr sz="1000" b="0" cap="none" baseline="0">
                <a:latin typeface="Arial"/>
                <a:cs typeface="Arial"/>
              </a:defRPr>
            </a:lvl3pPr>
            <a:lvl4pPr marL="0" indent="0" algn="r">
              <a:spcBef>
                <a:spcPts val="0"/>
              </a:spcBef>
              <a:buNone/>
              <a:defRPr sz="1000" b="0" cap="none" baseline="0">
                <a:latin typeface="Arial"/>
                <a:cs typeface="Arial"/>
              </a:defRPr>
            </a:lvl4pPr>
            <a:lvl5pPr marL="0" indent="0" algn="r">
              <a:spcBef>
                <a:spcPts val="0"/>
              </a:spcBef>
              <a:buNone/>
              <a:defRPr sz="1000" b="0" cap="none" baseline="0">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atumsplatzhalter 3"/>
          <p:cNvSpPr>
            <a:spLocks noGrp="1"/>
          </p:cNvSpPr>
          <p:nvPr userDrawn="1">
            <p:ph type="dt" sz="half" idx="16"/>
          </p:nvPr>
        </p:nvSpPr>
        <p:spPr/>
        <p:txBody>
          <a:bodyPr/>
          <a:lstStyle>
            <a:lvl1pPr>
              <a:defRPr>
                <a:latin typeface="Arial"/>
                <a:cs typeface="Arial"/>
              </a:defRPr>
            </a:lvl1pPr>
          </a:lstStyle>
          <a:p>
            <a:pPr>
              <a:defRPr/>
            </a:pPr>
            <a:fld id="{1EF1CFD9-D9C9-4D5C-862F-9A305F8D19F3}" type="datetime1">
              <a:rPr lang="de-DE" smtClean="0"/>
              <a:pPr>
                <a:defRPr/>
              </a:pPr>
              <a:t>05.08.2024</a:t>
            </a:fld>
            <a:endParaRPr lang="de-DE" dirty="0"/>
          </a:p>
        </p:txBody>
      </p:sp>
      <p:sp>
        <p:nvSpPr>
          <p:cNvPr id="9" name="Fußzeilenplatzhalter 4"/>
          <p:cNvSpPr>
            <a:spLocks noGrp="1"/>
          </p:cNvSpPr>
          <p:nvPr userDrawn="1">
            <p:ph type="ftr" sz="quarter" idx="17"/>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10" name="Foliennummernplatzhalter 5"/>
          <p:cNvSpPr>
            <a:spLocks noGrp="1"/>
          </p:cNvSpPr>
          <p:nvPr userDrawn="1">
            <p:ph type="sldNum" sz="quarter" idx="18"/>
          </p:nvPr>
        </p:nvSpPr>
        <p:spPr/>
        <p:txBody>
          <a:bodyPr/>
          <a:lstStyle>
            <a:lvl1pPr>
              <a:defRPr>
                <a:latin typeface="Arial"/>
                <a:cs typeface="Arial"/>
              </a:defRPr>
            </a:lvl1pPr>
          </a:lstStyle>
          <a:p>
            <a:pPr>
              <a:defRPr/>
            </a:pPr>
            <a:fld id="{29900786-2CF7-F546-8F7E-1F02E784A614}" type="slidenum">
              <a:rPr lang="de-DE" smtClean="0"/>
              <a:pPr>
                <a:defRPr/>
              </a:pPr>
              <a:t>‹Nr.›</a:t>
            </a:fld>
            <a:endParaRPr lang="de-DE" dirty="0"/>
          </a:p>
        </p:txBody>
      </p:sp>
    </p:spTree>
    <p:extLst>
      <p:ext uri="{BB962C8B-B14F-4D97-AF65-F5344CB8AC3E}">
        <p14:creationId xmlns:p14="http://schemas.microsoft.com/office/powerpoint/2010/main" val="333166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mehrere Bilder">
    <p:spTree>
      <p:nvGrpSpPr>
        <p:cNvPr id="1" name=""/>
        <p:cNvGrpSpPr/>
        <p:nvPr/>
      </p:nvGrpSpPr>
      <p:grpSpPr>
        <a:xfrm>
          <a:off x="0" y="0"/>
          <a:ext cx="0" cy="0"/>
          <a:chOff x="0" y="0"/>
          <a:chExt cx="0" cy="0"/>
        </a:xfrm>
      </p:grpSpPr>
      <p:sp>
        <p:nvSpPr>
          <p:cNvPr id="2" name="Titel 1"/>
          <p:cNvSpPr>
            <a:spLocks noGrp="1"/>
          </p:cNvSpPr>
          <p:nvPr>
            <p:ph type="title"/>
          </p:nvPr>
        </p:nvSpPr>
        <p:spPr>
          <a:xfrm>
            <a:off x="414000" y="360363"/>
            <a:ext cx="8229600" cy="721677"/>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1" name="Bildplatzhalter 10"/>
          <p:cNvSpPr>
            <a:spLocks noGrp="1"/>
          </p:cNvSpPr>
          <p:nvPr>
            <p:ph type="pic" sz="quarter" idx="14"/>
          </p:nvPr>
        </p:nvSpPr>
        <p:spPr>
          <a:xfrm>
            <a:off x="414338" y="1497012"/>
            <a:ext cx="2988000" cy="2232000"/>
          </a:xfrm>
        </p:spPr>
        <p:txBody>
          <a:bodyPr/>
          <a:lstStyle>
            <a:lvl1pPr>
              <a:defRPr b="0" i="0"/>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Bildplatzhalter 10"/>
          <p:cNvSpPr>
            <a:spLocks noGrp="1"/>
          </p:cNvSpPr>
          <p:nvPr>
            <p:ph type="pic" sz="quarter" idx="16"/>
          </p:nvPr>
        </p:nvSpPr>
        <p:spPr>
          <a:xfrm>
            <a:off x="3528572" y="1497012"/>
            <a:ext cx="2988000" cy="2232000"/>
          </a:xfrm>
        </p:spPr>
        <p:txBody>
          <a:bodyPr/>
          <a:lstStyle>
            <a:lvl1pPr>
              <a:defRPr b="0" i="0"/>
            </a:lvl1pPr>
          </a:lstStyle>
          <a:p>
            <a:pPr lvl="0"/>
            <a:r>
              <a:rPr lang="de-DE" noProof="0"/>
              <a:t>Bild auf Platzhalter ziehen oder durch Klicken auf Symbol hinzufügen</a:t>
            </a:r>
          </a:p>
        </p:txBody>
      </p:sp>
      <p:sp>
        <p:nvSpPr>
          <p:cNvPr id="12" name="Bildplatzhalter 10"/>
          <p:cNvSpPr>
            <a:spLocks noGrp="1"/>
          </p:cNvSpPr>
          <p:nvPr>
            <p:ph type="pic" sz="quarter" idx="17"/>
          </p:nvPr>
        </p:nvSpPr>
        <p:spPr>
          <a:xfrm>
            <a:off x="414338" y="3852000"/>
            <a:ext cx="2988000" cy="2232000"/>
          </a:xfrm>
        </p:spPr>
        <p:txBody>
          <a:bodyPr/>
          <a:lstStyle>
            <a:lvl1pPr>
              <a:defRPr b="0" i="0"/>
            </a:lvl1pPr>
          </a:lstStyle>
          <a:p>
            <a:pPr lvl="0"/>
            <a:r>
              <a:rPr lang="de-DE" noProof="0"/>
              <a:t>Bild auf Platzhalter ziehen oder durch Klicken auf Symbol hinzufügen</a:t>
            </a:r>
          </a:p>
        </p:txBody>
      </p:sp>
      <p:sp>
        <p:nvSpPr>
          <p:cNvPr id="14" name="Bildplatzhalter 10"/>
          <p:cNvSpPr>
            <a:spLocks noGrp="1"/>
          </p:cNvSpPr>
          <p:nvPr>
            <p:ph type="pic" sz="quarter" idx="18"/>
          </p:nvPr>
        </p:nvSpPr>
        <p:spPr>
          <a:xfrm>
            <a:off x="3528572" y="3852000"/>
            <a:ext cx="2988000" cy="2232000"/>
          </a:xfrm>
        </p:spPr>
        <p:txBody>
          <a:bodyPr/>
          <a:lstStyle>
            <a:lvl1pPr>
              <a:defRPr b="0" i="0"/>
            </a:lvl1pPr>
          </a:lstStyle>
          <a:p>
            <a:pPr lvl="0"/>
            <a:r>
              <a:rPr lang="de-DE" noProof="0"/>
              <a:t>Bild auf Platzhalter ziehen oder durch Klicken auf Symbol hinzufügen</a:t>
            </a:r>
          </a:p>
        </p:txBody>
      </p:sp>
      <p:sp>
        <p:nvSpPr>
          <p:cNvPr id="16" name="Bildplatzhalter 15"/>
          <p:cNvSpPr>
            <a:spLocks noGrp="1"/>
          </p:cNvSpPr>
          <p:nvPr>
            <p:ph type="pic" sz="quarter" idx="19"/>
          </p:nvPr>
        </p:nvSpPr>
        <p:spPr>
          <a:xfrm>
            <a:off x="6660000" y="1497013"/>
            <a:ext cx="2052000" cy="2736000"/>
          </a:xfrm>
        </p:spPr>
        <p:txBody>
          <a:bodyPr/>
          <a:lstStyle>
            <a:lvl1pPr>
              <a:defRPr b="0" i="0"/>
            </a:lvl1pPr>
          </a:lstStyle>
          <a:p>
            <a:pPr lvl="0"/>
            <a:r>
              <a:rPr lang="de-DE" noProof="0"/>
              <a:t>Bild auf Platzhalter ziehen oder durch Klicken auf Symbol hinzufügen</a:t>
            </a:r>
          </a:p>
        </p:txBody>
      </p:sp>
      <p:sp>
        <p:nvSpPr>
          <p:cNvPr id="15" name="Datumsplatzhalter 3"/>
          <p:cNvSpPr>
            <a:spLocks noGrp="1"/>
          </p:cNvSpPr>
          <p:nvPr userDrawn="1">
            <p:ph type="dt" sz="half" idx="20"/>
          </p:nvPr>
        </p:nvSpPr>
        <p:spPr/>
        <p:txBody>
          <a:bodyPr/>
          <a:lstStyle>
            <a:lvl1pPr>
              <a:defRPr/>
            </a:lvl1pPr>
          </a:lstStyle>
          <a:p>
            <a:pPr>
              <a:defRPr/>
            </a:pPr>
            <a:fld id="{B278A52F-8C0D-4673-9CD9-369E9A1F7D4D}" type="datetime1">
              <a:rPr lang="de-DE" smtClean="0"/>
              <a:pPr>
                <a:defRPr/>
              </a:pPr>
              <a:t>05.08.2024</a:t>
            </a:fld>
            <a:endParaRPr lang="de-DE" dirty="0"/>
          </a:p>
        </p:txBody>
      </p:sp>
      <p:sp>
        <p:nvSpPr>
          <p:cNvPr id="17" name="Fußzeilenplatzhalter 4"/>
          <p:cNvSpPr>
            <a:spLocks noGrp="1"/>
          </p:cNvSpPr>
          <p:nvPr userDrawn="1">
            <p:ph type="ftr" sz="quarter" idx="21"/>
          </p:nvPr>
        </p:nvSpPr>
        <p:spPr/>
        <p:txBody>
          <a:bodyPr/>
          <a:lstStyle>
            <a:lvl1pPr>
              <a:defRPr/>
            </a:lvl1pPr>
          </a:lstStyle>
          <a:p>
            <a:pPr>
              <a:defRPr/>
            </a:pPr>
            <a:r>
              <a:rPr lang="de-DE"/>
              <a:t>Lehrmaterialien für fortgeschrittene Lernende im Bereich Landwirtschaft</a:t>
            </a:r>
            <a:endParaRPr lang="de-DE" dirty="0"/>
          </a:p>
        </p:txBody>
      </p:sp>
      <p:sp>
        <p:nvSpPr>
          <p:cNvPr id="18" name="Foliennummernplatzhalter 5"/>
          <p:cNvSpPr>
            <a:spLocks noGrp="1"/>
          </p:cNvSpPr>
          <p:nvPr userDrawn="1">
            <p:ph type="sldNum" sz="quarter" idx="22"/>
          </p:nvPr>
        </p:nvSpPr>
        <p:spPr/>
        <p:txBody>
          <a:bodyPr/>
          <a:lstStyle>
            <a:lvl1pPr>
              <a:defRPr/>
            </a:lvl1pPr>
          </a:lstStyle>
          <a:p>
            <a:pPr>
              <a:defRPr/>
            </a:pPr>
            <a:fld id="{C2FD08D2-564F-0140-BCA2-1E503E0CBEDC}" type="slidenum">
              <a:rPr lang="de-DE"/>
              <a:pPr>
                <a:defRPr/>
              </a:pPr>
              <a:t>‹Nr.›</a:t>
            </a:fld>
            <a:endParaRPr lang="de-DE" dirty="0"/>
          </a:p>
        </p:txBody>
      </p:sp>
    </p:spTree>
    <p:extLst>
      <p:ext uri="{BB962C8B-B14F-4D97-AF65-F5344CB8AC3E}">
        <p14:creationId xmlns:p14="http://schemas.microsoft.com/office/powerpoint/2010/main" val="2848026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2 Bilder">
    <p:spTree>
      <p:nvGrpSpPr>
        <p:cNvPr id="1" name=""/>
        <p:cNvGrpSpPr/>
        <p:nvPr/>
      </p:nvGrpSpPr>
      <p:grpSpPr>
        <a:xfrm>
          <a:off x="0" y="0"/>
          <a:ext cx="0" cy="0"/>
          <a:chOff x="0" y="0"/>
          <a:chExt cx="0" cy="0"/>
        </a:xfrm>
      </p:grpSpPr>
      <p:sp>
        <p:nvSpPr>
          <p:cNvPr id="2" name="Titel 1"/>
          <p:cNvSpPr>
            <a:spLocks noGrp="1"/>
          </p:cNvSpPr>
          <p:nvPr>
            <p:ph type="title"/>
          </p:nvPr>
        </p:nvSpPr>
        <p:spPr>
          <a:xfrm>
            <a:off x="414000" y="469900"/>
            <a:ext cx="8229600" cy="612140"/>
          </a:xfrm>
        </p:spPr>
        <p:txBody>
          <a:bodyPr/>
          <a:lstStyle>
            <a:lvl1pPr>
              <a:lnSpc>
                <a:spcPts val="2200"/>
              </a:lnSpc>
              <a:defRPr/>
            </a:lvl1pPr>
          </a:lstStyle>
          <a:p>
            <a:r>
              <a:rPr lang="de-DE"/>
              <a:t>Mastertitelformat bearbeiten</a:t>
            </a:r>
            <a:endParaRPr lang="de-DE" dirty="0"/>
          </a:p>
        </p:txBody>
      </p:sp>
      <p:sp>
        <p:nvSpPr>
          <p:cNvPr id="8" name="Textplatzhalter 7"/>
          <p:cNvSpPr>
            <a:spLocks noGrp="1"/>
          </p:cNvSpPr>
          <p:nvPr>
            <p:ph type="body" sz="quarter" idx="13"/>
          </p:nvPr>
        </p:nvSpPr>
        <p:spPr>
          <a:xfrm>
            <a:off x="414000" y="302177"/>
            <a:ext cx="8207375" cy="231224"/>
          </a:xfrm>
          <a:prstGeom prst="rect">
            <a:avLst/>
          </a:prstGeom>
        </p:spPr>
        <p:txBody>
          <a:bodyPr bIns="0"/>
          <a:lstStyle>
            <a:lvl1pPr marL="0" indent="0">
              <a:buNone/>
              <a:defRPr sz="1200" b="0" cap="none" baseline="0">
                <a:solidFill>
                  <a:schemeClr val="accent3"/>
                </a:solidFill>
              </a:defRPr>
            </a:lvl1pPr>
          </a:lstStyle>
          <a:p>
            <a:pPr lvl="0"/>
            <a:r>
              <a:rPr lang="de-DE" dirty="0"/>
              <a:t>Mastertextformat bearbeiten</a:t>
            </a:r>
          </a:p>
        </p:txBody>
      </p:sp>
      <p:sp>
        <p:nvSpPr>
          <p:cNvPr id="11" name="Bildplatzhalter 10"/>
          <p:cNvSpPr>
            <a:spLocks noGrp="1"/>
          </p:cNvSpPr>
          <p:nvPr>
            <p:ph type="pic" sz="quarter" idx="14"/>
          </p:nvPr>
        </p:nvSpPr>
        <p:spPr>
          <a:xfrm>
            <a:off x="414338" y="1497012"/>
            <a:ext cx="6102350" cy="4582099"/>
          </a:xfrm>
        </p:spPr>
        <p:txBody>
          <a:bodyPr/>
          <a:lstStyle>
            <a:lvl1pPr>
              <a:defRPr b="0" i="0"/>
            </a:lvl1pPr>
          </a:lstStyle>
          <a:p>
            <a:pPr lvl="0"/>
            <a:r>
              <a:rPr lang="de-DE" noProof="0"/>
              <a:t>Bild auf Platzhalter ziehen oder durch Klicken auf Symbol hinzufügen</a:t>
            </a:r>
          </a:p>
        </p:txBody>
      </p:sp>
      <p:sp>
        <p:nvSpPr>
          <p:cNvPr id="13" name="Textplatzhalter 12"/>
          <p:cNvSpPr>
            <a:spLocks noGrp="1"/>
          </p:cNvSpPr>
          <p:nvPr>
            <p:ph type="body" sz="quarter" idx="15"/>
          </p:nvPr>
        </p:nvSpPr>
        <p:spPr>
          <a:xfrm>
            <a:off x="3492500" y="6237288"/>
            <a:ext cx="5203825" cy="125412"/>
          </a:xfr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6" name="Bildplatzhalter 15"/>
          <p:cNvSpPr>
            <a:spLocks noGrp="1"/>
          </p:cNvSpPr>
          <p:nvPr>
            <p:ph type="pic" sz="quarter" idx="19"/>
          </p:nvPr>
        </p:nvSpPr>
        <p:spPr>
          <a:xfrm>
            <a:off x="6659563" y="1497013"/>
            <a:ext cx="2017710" cy="2736000"/>
          </a:xfrm>
        </p:spPr>
        <p:txBody>
          <a:bodyPr/>
          <a:lstStyle>
            <a:lvl1pPr>
              <a:defRPr b="0" i="0"/>
            </a:lvl1pPr>
          </a:lstStyle>
          <a:p>
            <a:pPr lvl="0"/>
            <a:r>
              <a:rPr lang="de-DE" noProof="0"/>
              <a:t>Bild auf Platzhalter ziehen oder durch Klicken auf Symbol hinzufügen</a:t>
            </a:r>
          </a:p>
        </p:txBody>
      </p:sp>
      <p:sp>
        <p:nvSpPr>
          <p:cNvPr id="7" name="Datumsplatzhalter 3"/>
          <p:cNvSpPr>
            <a:spLocks noGrp="1"/>
          </p:cNvSpPr>
          <p:nvPr userDrawn="1">
            <p:ph type="dt" sz="half" idx="20"/>
          </p:nvPr>
        </p:nvSpPr>
        <p:spPr/>
        <p:txBody>
          <a:bodyPr/>
          <a:lstStyle>
            <a:lvl1pPr>
              <a:defRPr/>
            </a:lvl1pPr>
          </a:lstStyle>
          <a:p>
            <a:pPr>
              <a:defRPr/>
            </a:pPr>
            <a:fld id="{1824B1AD-3BC7-4738-9BDF-3DBE77E71144}" type="datetime1">
              <a:rPr lang="de-DE" smtClean="0"/>
              <a:pPr>
                <a:defRPr/>
              </a:pPr>
              <a:t>05.08.2024</a:t>
            </a:fld>
            <a:endParaRPr lang="de-DE" dirty="0"/>
          </a:p>
        </p:txBody>
      </p:sp>
      <p:sp>
        <p:nvSpPr>
          <p:cNvPr id="9" name="Fußzeilenplatzhalter 4"/>
          <p:cNvSpPr>
            <a:spLocks noGrp="1"/>
          </p:cNvSpPr>
          <p:nvPr userDrawn="1">
            <p:ph type="ftr" sz="quarter" idx="21"/>
          </p:nvPr>
        </p:nvSpPr>
        <p:spPr/>
        <p:txBody>
          <a:bodyPr/>
          <a:lstStyle>
            <a:lvl1pPr>
              <a:defRPr/>
            </a:lvl1pPr>
          </a:lstStyle>
          <a:p>
            <a:pPr>
              <a:defRPr/>
            </a:pPr>
            <a:r>
              <a:rPr lang="de-DE"/>
              <a:t>Lehrmaterialien für fortgeschrittene Lernende im Bereich Landwirtschaft</a:t>
            </a:r>
            <a:endParaRPr lang="de-DE" dirty="0"/>
          </a:p>
        </p:txBody>
      </p:sp>
      <p:sp>
        <p:nvSpPr>
          <p:cNvPr id="10" name="Foliennummernplatzhalter 5"/>
          <p:cNvSpPr>
            <a:spLocks noGrp="1"/>
          </p:cNvSpPr>
          <p:nvPr userDrawn="1">
            <p:ph type="sldNum" sz="quarter" idx="22"/>
          </p:nvPr>
        </p:nvSpPr>
        <p:spPr/>
        <p:txBody>
          <a:bodyPr/>
          <a:lstStyle>
            <a:lvl1pPr>
              <a:defRPr/>
            </a:lvl1pPr>
          </a:lstStyle>
          <a:p>
            <a:pPr>
              <a:defRPr/>
            </a:pPr>
            <a:fld id="{3D1B21FD-CEC6-A844-A993-B3D3515F7760}" type="slidenum">
              <a:rPr lang="de-DE"/>
              <a:pPr>
                <a:defRPr/>
              </a:pPr>
              <a:t>‹Nr.›</a:t>
            </a:fld>
            <a:endParaRPr lang="de-DE" dirty="0"/>
          </a:p>
        </p:txBody>
      </p:sp>
    </p:spTree>
    <p:extLst>
      <p:ext uri="{BB962C8B-B14F-4D97-AF65-F5344CB8AC3E}">
        <p14:creationId xmlns:p14="http://schemas.microsoft.com/office/powerpoint/2010/main" val="1507724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Danke">
    <p:spTree>
      <p:nvGrpSpPr>
        <p:cNvPr id="1" name=""/>
        <p:cNvGrpSpPr/>
        <p:nvPr/>
      </p:nvGrpSpPr>
      <p:grpSpPr>
        <a:xfrm>
          <a:off x="0" y="0"/>
          <a:ext cx="0" cy="0"/>
          <a:chOff x="0" y="0"/>
          <a:chExt cx="0" cy="0"/>
        </a:xfrm>
      </p:grpSpPr>
      <p:pic>
        <p:nvPicPr>
          <p:cNvPr id="4" name="Grafik 7" descr="Foto der Fassade des Gebäudes des Umweltbundesamtes in Dessau." title="Umweltbundesamt Fassade"/>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9388" y="179388"/>
            <a:ext cx="8783637" cy="649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4"/>
          <p:cNvSpPr/>
          <p:nvPr/>
        </p:nvSpPr>
        <p:spPr>
          <a:xfrm>
            <a:off x="0" y="1703388"/>
            <a:ext cx="179388" cy="4498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6" name="Rechteck 5"/>
          <p:cNvSpPr/>
          <p:nvPr/>
        </p:nvSpPr>
        <p:spPr>
          <a:xfrm>
            <a:off x="179388" y="1703388"/>
            <a:ext cx="6119812" cy="449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7" name="Rechteck 6"/>
          <p:cNvSpPr/>
          <p:nvPr/>
        </p:nvSpPr>
        <p:spPr>
          <a:xfrm>
            <a:off x="8961438" y="534988"/>
            <a:ext cx="182562" cy="1079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pic>
        <p:nvPicPr>
          <p:cNvPr id="8" name="Grafik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531813"/>
            <a:ext cx="214947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17"/>
          <p:cNvSpPr txBox="1">
            <a:spLocks noChangeArrowheads="1"/>
          </p:cNvSpPr>
          <p:nvPr/>
        </p:nvSpPr>
        <p:spPr bwMode="auto">
          <a:xfrm>
            <a:off x="246063" y="-144463"/>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endParaRPr lang="de-DE">
              <a:latin typeface="Arial"/>
              <a:cs typeface="Arial"/>
            </a:endParaRPr>
          </a:p>
        </p:txBody>
      </p:sp>
      <p:sp>
        <p:nvSpPr>
          <p:cNvPr id="2" name="Titel 1"/>
          <p:cNvSpPr>
            <a:spLocks noGrp="1"/>
          </p:cNvSpPr>
          <p:nvPr>
            <p:ph type="title"/>
          </p:nvPr>
        </p:nvSpPr>
        <p:spPr>
          <a:xfrm>
            <a:off x="414338" y="1922400"/>
            <a:ext cx="5597822" cy="1290576"/>
          </a:xfrm>
        </p:spPr>
        <p:txBody>
          <a:bodyPr anchor="t">
            <a:normAutofit/>
          </a:bodyPr>
          <a:lstStyle>
            <a:lvl1pPr>
              <a:lnSpc>
                <a:spcPts val="4200"/>
              </a:lnSpc>
              <a:defRPr sz="4000">
                <a:latin typeface="Arial"/>
                <a:cs typeface="Arial"/>
              </a:defRPr>
            </a:lvl1pPr>
          </a:lstStyle>
          <a:p>
            <a:r>
              <a:rPr lang="de-DE"/>
              <a:t>Mastertitelformat bearbeiten</a:t>
            </a:r>
            <a:endParaRPr lang="de-DE" dirty="0"/>
          </a:p>
        </p:txBody>
      </p:sp>
      <p:sp>
        <p:nvSpPr>
          <p:cNvPr id="10" name="Textplatzhalter 9"/>
          <p:cNvSpPr>
            <a:spLocks noGrp="1"/>
          </p:cNvSpPr>
          <p:nvPr>
            <p:ph type="body" sz="quarter" idx="13"/>
          </p:nvPr>
        </p:nvSpPr>
        <p:spPr>
          <a:xfrm>
            <a:off x="414338" y="3218400"/>
            <a:ext cx="5597525" cy="1584325"/>
          </a:xfrm>
        </p:spPr>
        <p:txBody>
          <a:bodyPr/>
          <a:lstStyle>
            <a:lvl1pPr>
              <a:defRPr b="0" cap="none" baseline="0">
                <a:latin typeface="Arial"/>
                <a:cs typeface="Arial"/>
              </a:defRPr>
            </a:lvl1pPr>
            <a:lvl2pPr marL="0" indent="0">
              <a:buNone/>
              <a:defRPr b="1">
                <a:solidFill>
                  <a:schemeClr val="accent3"/>
                </a:solidFill>
                <a:latin typeface="Arial"/>
                <a:cs typeface="Arial"/>
              </a:defRPr>
            </a:lvl2pPr>
            <a:lvl3pPr marL="0" indent="0">
              <a:buNone/>
              <a:defRPr>
                <a:latin typeface="Arial"/>
                <a:cs typeface="Arial"/>
              </a:defRPr>
            </a:lvl3pPr>
            <a:lvl4pPr marL="0" indent="0">
              <a:buNone/>
              <a:defRPr>
                <a:latin typeface="Arial"/>
                <a:cs typeface="Arial"/>
              </a:defRPr>
            </a:lvl4pPr>
            <a:lvl5pPr>
              <a:buNone/>
              <a:defRPr>
                <a:latin typeface="Arial"/>
                <a:cs typeface="Aria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Datumsplatzhalter 2"/>
          <p:cNvSpPr>
            <a:spLocks noGrp="1"/>
          </p:cNvSpPr>
          <p:nvPr>
            <p:ph type="dt" sz="half" idx="14"/>
          </p:nvPr>
        </p:nvSpPr>
        <p:spPr/>
        <p:txBody>
          <a:bodyPr/>
          <a:lstStyle>
            <a:lvl1pPr>
              <a:defRPr>
                <a:latin typeface="Arial"/>
                <a:cs typeface="Arial"/>
              </a:defRPr>
            </a:lvl1pPr>
          </a:lstStyle>
          <a:p>
            <a:pPr>
              <a:defRPr/>
            </a:pPr>
            <a:fld id="{B4B26870-26AB-4922-AA11-7311E7908C19}" type="datetime1">
              <a:rPr lang="de-DE" smtClean="0"/>
              <a:pPr>
                <a:defRPr/>
              </a:pPr>
              <a:t>05.08.2024</a:t>
            </a:fld>
            <a:endParaRPr lang="de-DE" dirty="0"/>
          </a:p>
        </p:txBody>
      </p:sp>
      <p:sp>
        <p:nvSpPr>
          <p:cNvPr id="12" name="Fußzeilenplatzhalter 3"/>
          <p:cNvSpPr>
            <a:spLocks noGrp="1"/>
          </p:cNvSpPr>
          <p:nvPr>
            <p:ph type="ftr" sz="quarter" idx="15"/>
          </p:nvPr>
        </p:nvSpPr>
        <p:spPr/>
        <p:txBody>
          <a:bodyPr/>
          <a:lstStyle>
            <a:lvl1pPr>
              <a:defRPr>
                <a:latin typeface="Arial"/>
                <a:cs typeface="Arial"/>
              </a:defRPr>
            </a:lvl1pPr>
          </a:lstStyle>
          <a:p>
            <a:pPr>
              <a:defRPr/>
            </a:pPr>
            <a:r>
              <a:rPr lang="de-DE"/>
              <a:t>Lehrmaterialien für fortgeschrittene Lernende im Bereich Landwirtschaft</a:t>
            </a:r>
            <a:endParaRPr lang="de-DE" dirty="0"/>
          </a:p>
        </p:txBody>
      </p:sp>
      <p:sp>
        <p:nvSpPr>
          <p:cNvPr id="13" name="Foliennummernplatzhalter 4"/>
          <p:cNvSpPr>
            <a:spLocks noGrp="1"/>
          </p:cNvSpPr>
          <p:nvPr>
            <p:ph type="sldNum" sz="quarter" idx="16"/>
          </p:nvPr>
        </p:nvSpPr>
        <p:spPr/>
        <p:txBody>
          <a:bodyPr/>
          <a:lstStyle>
            <a:lvl1pPr>
              <a:defRPr>
                <a:latin typeface="Arial"/>
                <a:cs typeface="Arial"/>
              </a:defRPr>
            </a:lvl1pPr>
          </a:lstStyle>
          <a:p>
            <a:pPr>
              <a:defRPr/>
            </a:pPr>
            <a:fld id="{DAEFF694-0478-CD48-81F3-D230EF6DBBE7}" type="slidenum">
              <a:rPr lang="de-DE" smtClean="0"/>
              <a:pPr>
                <a:defRPr/>
              </a:pPr>
              <a:t>‹Nr.›</a:t>
            </a:fld>
            <a:endParaRPr lang="de-DE" dirty="0"/>
          </a:p>
        </p:txBody>
      </p:sp>
    </p:spTree>
    <p:extLst>
      <p:ext uri="{BB962C8B-B14F-4D97-AF65-F5344CB8AC3E}">
        <p14:creationId xmlns:p14="http://schemas.microsoft.com/office/powerpoint/2010/main" val="3139049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5"/>
          <p:cNvSpPr>
            <a:spLocks noChangeArrowheads="1"/>
          </p:cNvSpPr>
          <p:nvPr/>
        </p:nvSpPr>
        <p:spPr bwMode="auto">
          <a:xfrm>
            <a:off x="-1588" y="-3175"/>
            <a:ext cx="9140826" cy="6858000"/>
          </a:xfrm>
          <a:prstGeom prst="rect">
            <a:avLst/>
          </a:prstGeom>
          <a:solidFill>
            <a:srgbClr val="E3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7" name="AutoShape 3"/>
          <p:cNvSpPr>
            <a:spLocks noChangeAspect="1" noChangeArrowheads="1" noTextEdit="1"/>
          </p:cNvSpPr>
          <p:nvPr/>
        </p:nvSpPr>
        <p:spPr bwMode="auto">
          <a:xfrm>
            <a:off x="1588" y="0"/>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8" name="Rectangle 6"/>
          <p:cNvSpPr>
            <a:spLocks noChangeArrowheads="1"/>
          </p:cNvSpPr>
          <p:nvPr/>
        </p:nvSpPr>
        <p:spPr bwMode="auto">
          <a:xfrm>
            <a:off x="134938" y="127000"/>
            <a:ext cx="8874125" cy="6565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de-DE">
              <a:latin typeface="Arial"/>
              <a:cs typeface="Arial"/>
            </a:endParaRPr>
          </a:p>
        </p:txBody>
      </p:sp>
      <p:sp>
        <p:nvSpPr>
          <p:cNvPr id="1029" name="Freeform 7"/>
          <p:cNvSpPr>
            <a:spLocks/>
          </p:cNvSpPr>
          <p:nvPr/>
        </p:nvSpPr>
        <p:spPr bwMode="auto">
          <a:xfrm>
            <a:off x="1588" y="6594475"/>
            <a:ext cx="9140825" cy="263525"/>
          </a:xfrm>
          <a:custGeom>
            <a:avLst/>
            <a:gdLst>
              <a:gd name="T0" fmla="*/ 0 w 5758"/>
              <a:gd name="T1" fmla="*/ 0 h 166"/>
              <a:gd name="T2" fmla="*/ 0 w 5758"/>
              <a:gd name="T3" fmla="*/ 82 h 166"/>
              <a:gd name="T4" fmla="*/ 0 w 5758"/>
              <a:gd name="T5" fmla="*/ 166 h 166"/>
              <a:gd name="T6" fmla="*/ 5758 w 5758"/>
              <a:gd name="T7" fmla="*/ 166 h 166"/>
              <a:gd name="T8" fmla="*/ 5758 w 5758"/>
              <a:gd name="T9" fmla="*/ 0 h 166"/>
              <a:gd name="T10" fmla="*/ 0 w 5758"/>
              <a:gd name="T11" fmla="*/ 0 h 1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latin typeface="Arial"/>
              <a:cs typeface="Arial"/>
            </a:endParaRPr>
          </a:p>
        </p:txBody>
      </p:sp>
      <p:sp>
        <p:nvSpPr>
          <p:cNvPr id="1030" name="Titelplatzhalter 1"/>
          <p:cNvSpPr>
            <a:spLocks noGrp="1"/>
          </p:cNvSpPr>
          <p:nvPr>
            <p:ph type="title"/>
          </p:nvPr>
        </p:nvSpPr>
        <p:spPr bwMode="auto">
          <a:xfrm>
            <a:off x="414338" y="473075"/>
            <a:ext cx="8280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bodyPr>
          <a:lstStyle/>
          <a:p>
            <a:pPr lvl="0"/>
            <a:r>
              <a:rPr lang="de-DE"/>
              <a:t>Titelmasterformat durch Klicken bearbeiten</a:t>
            </a:r>
          </a:p>
        </p:txBody>
      </p:sp>
      <p:sp>
        <p:nvSpPr>
          <p:cNvPr id="4" name="Datumsplatzhalter 3"/>
          <p:cNvSpPr>
            <a:spLocks noGrp="1"/>
          </p:cNvSpPr>
          <p:nvPr>
            <p:ph type="dt" sz="half" idx="2"/>
          </p:nvPr>
        </p:nvSpPr>
        <p:spPr>
          <a:xfrm>
            <a:off x="415925" y="6597650"/>
            <a:ext cx="987425" cy="260350"/>
          </a:xfrm>
          <a:prstGeom prst="rect">
            <a:avLst/>
          </a:prstGeom>
        </p:spPr>
        <p:txBody>
          <a:bodyPr vert="horz" lIns="0" tIns="0" rIns="0" bIns="0" rtlCol="0" anchor="ctr"/>
          <a:lstStyle>
            <a:lvl1pPr algn="l" fontAlgn="auto">
              <a:spcBef>
                <a:spcPts val="0"/>
              </a:spcBef>
              <a:spcAft>
                <a:spcPts val="0"/>
              </a:spcAft>
              <a:defRPr sz="1200" smtClean="0">
                <a:solidFill>
                  <a:schemeClr val="bg1"/>
                </a:solidFill>
                <a:latin typeface="Arial"/>
                <a:ea typeface="+mn-ea"/>
                <a:cs typeface="Arial"/>
              </a:defRPr>
            </a:lvl1pPr>
          </a:lstStyle>
          <a:p>
            <a:pPr>
              <a:defRPr/>
            </a:pPr>
            <a:fld id="{A5A290FE-DCD8-4791-8C09-BFD4B3FF977C}" type="datetime1">
              <a:rPr lang="de-DE" smtClean="0"/>
              <a:pPr>
                <a:defRPr/>
              </a:pPr>
              <a:t>05.08.2024</a:t>
            </a:fld>
            <a:endParaRPr lang="de-DE" dirty="0"/>
          </a:p>
        </p:txBody>
      </p:sp>
      <p:sp>
        <p:nvSpPr>
          <p:cNvPr id="5" name="Fußzeilenplatzhalter 4"/>
          <p:cNvSpPr>
            <a:spLocks noGrp="1"/>
          </p:cNvSpPr>
          <p:nvPr>
            <p:ph type="ftr" sz="quarter" idx="3"/>
          </p:nvPr>
        </p:nvSpPr>
        <p:spPr>
          <a:xfrm>
            <a:off x="1403350" y="6597650"/>
            <a:ext cx="5113338" cy="260350"/>
          </a:xfrm>
          <a:prstGeom prst="rect">
            <a:avLst/>
          </a:prstGeom>
        </p:spPr>
        <p:txBody>
          <a:bodyPr vert="horz" lIns="0" tIns="0" rIns="0" bIns="0" rtlCol="0" anchor="ctr"/>
          <a:lstStyle>
            <a:lvl1pPr algn="l" fontAlgn="auto">
              <a:spcBef>
                <a:spcPts val="0"/>
              </a:spcBef>
              <a:spcAft>
                <a:spcPts val="0"/>
              </a:spcAft>
              <a:defRPr sz="1200" smtClean="0">
                <a:solidFill>
                  <a:schemeClr val="bg1"/>
                </a:solidFill>
                <a:latin typeface="Arial"/>
                <a:ea typeface="+mn-ea"/>
                <a:cs typeface="Arial"/>
              </a:defRPr>
            </a:lvl1pPr>
          </a:lstStyle>
          <a:p>
            <a:pPr>
              <a:defRPr/>
            </a:pPr>
            <a:r>
              <a:rPr lang="de-DE"/>
              <a:t>Lehrmaterialien für fortgeschrittene Lernende im Bereich Landwirtschaft</a:t>
            </a:r>
            <a:endParaRPr lang="de-DE" dirty="0"/>
          </a:p>
        </p:txBody>
      </p:sp>
      <p:sp>
        <p:nvSpPr>
          <p:cNvPr id="6" name="Foliennummernplatzhalter 5"/>
          <p:cNvSpPr>
            <a:spLocks noGrp="1"/>
          </p:cNvSpPr>
          <p:nvPr>
            <p:ph type="sldNum" sz="quarter" idx="4"/>
          </p:nvPr>
        </p:nvSpPr>
        <p:spPr>
          <a:xfrm>
            <a:off x="8116888" y="6597650"/>
            <a:ext cx="557212" cy="260350"/>
          </a:xfrm>
          <a:prstGeom prst="rect">
            <a:avLst/>
          </a:prstGeom>
        </p:spPr>
        <p:txBody>
          <a:bodyPr vert="horz" lIns="0" tIns="0" rIns="0" bIns="0" rtlCol="0" anchor="ctr"/>
          <a:lstStyle>
            <a:lvl1pPr algn="r" fontAlgn="auto">
              <a:spcBef>
                <a:spcPts val="0"/>
              </a:spcBef>
              <a:spcAft>
                <a:spcPts val="0"/>
              </a:spcAft>
              <a:defRPr sz="1200" smtClean="0">
                <a:solidFill>
                  <a:schemeClr val="bg1"/>
                </a:solidFill>
                <a:latin typeface="Arial"/>
                <a:ea typeface="+mn-ea"/>
                <a:cs typeface="Arial"/>
              </a:defRPr>
            </a:lvl1pPr>
          </a:lstStyle>
          <a:p>
            <a:pPr>
              <a:defRPr/>
            </a:pPr>
            <a:fld id="{A3AB3CDD-EA00-B241-BDCA-4101C84D4198}" type="slidenum">
              <a:rPr lang="de-DE" smtClean="0"/>
              <a:pPr>
                <a:defRPr/>
              </a:pPr>
              <a:t>‹Nr.›</a:t>
            </a:fld>
            <a:endParaRPr lang="de-DE" dirty="0"/>
          </a:p>
        </p:txBody>
      </p:sp>
      <p:sp>
        <p:nvSpPr>
          <p:cNvPr id="19" name="Rechteck 18"/>
          <p:cNvSpPr/>
          <p:nvPr/>
        </p:nvSpPr>
        <p:spPr>
          <a:xfrm>
            <a:off x="0" y="312738"/>
            <a:ext cx="133350" cy="735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a:latin typeface="Arial"/>
              <a:cs typeface="Arial"/>
            </a:endParaRPr>
          </a:p>
        </p:txBody>
      </p:sp>
      <p:sp>
        <p:nvSpPr>
          <p:cNvPr id="12" name="Textplatzhalter 11"/>
          <p:cNvSpPr>
            <a:spLocks noGrp="1"/>
          </p:cNvSpPr>
          <p:nvPr>
            <p:ph type="body" idx="1"/>
          </p:nvPr>
        </p:nvSpPr>
        <p:spPr>
          <a:xfrm>
            <a:off x="414338" y="1497013"/>
            <a:ext cx="8280400" cy="4865687"/>
          </a:xfrm>
          <a:prstGeom prst="rect">
            <a:avLst/>
          </a:prstGeom>
        </p:spPr>
        <p:txBody>
          <a:bodyPr vert="horz" lIns="0" tIns="0" rIns="0" bIns="45720" rtlCol="0">
            <a:normAutofit/>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 bg1="lt1" tx1="dk1" bg2="lt2" tx2="dk2" accent1="accent1" accent2="accent2" accent3="accent3" accent4="accent4" accent5="accent5" accent6="accent6" hlink="hlink" folHlink="folHlink"/>
  <p:sldLayoutIdLst>
    <p:sldLayoutId id="2147483674" r:id="rId1"/>
    <p:sldLayoutId id="2147483668" r:id="rId2"/>
    <p:sldLayoutId id="2147483669" r:id="rId3"/>
    <p:sldLayoutId id="2147483670" r:id="rId4"/>
    <p:sldLayoutId id="2147483671" r:id="rId5"/>
    <p:sldLayoutId id="2147483672" r:id="rId6"/>
    <p:sldLayoutId id="2147483673" r:id="rId7"/>
    <p:sldLayoutId id="2147483675" r:id="rId8"/>
  </p:sldLayoutIdLst>
  <p:hf hdr="0"/>
  <p:txStyles>
    <p:titleStyle>
      <a:lvl1pPr algn="l" rtl="0" eaLnBrk="1" fontAlgn="base" hangingPunct="1">
        <a:spcBef>
          <a:spcPct val="0"/>
        </a:spcBef>
        <a:spcAft>
          <a:spcPct val="0"/>
        </a:spcAft>
        <a:defRPr sz="2000" b="1" kern="1200">
          <a:solidFill>
            <a:schemeClr val="tx2"/>
          </a:solidFill>
          <a:latin typeface="Arial"/>
          <a:ea typeface="ＭＳ Ｐゴシック" charset="0"/>
          <a:cs typeface="Arial"/>
        </a:defRPr>
      </a:lvl1pPr>
      <a:lvl2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2pPr>
      <a:lvl3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3pPr>
      <a:lvl4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4pPr>
      <a:lvl5pPr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000" b="1">
          <a:solidFill>
            <a:schemeClr val="tx2"/>
          </a:solidFill>
          <a:latin typeface="Calibri" charset="0"/>
          <a:ea typeface="ＭＳ Ｐゴシック" charset="0"/>
          <a:cs typeface="ＭＳ Ｐゴシック" charset="0"/>
        </a:defRPr>
      </a:lvl9pPr>
    </p:titleStyle>
    <p:bodyStyle>
      <a:lvl1pPr algn="l" rtl="0" eaLnBrk="1" fontAlgn="base" hangingPunct="1">
        <a:spcBef>
          <a:spcPct val="20000"/>
        </a:spcBef>
        <a:spcAft>
          <a:spcPct val="0"/>
        </a:spcAft>
        <a:buFont typeface="Arial" charset="0"/>
        <a:defRPr lang="de-DE" sz="1500" b="1" kern="1200" cap="none" dirty="0">
          <a:solidFill>
            <a:schemeClr val="tx1"/>
          </a:solidFill>
          <a:latin typeface="Arial"/>
          <a:ea typeface="ＭＳ Ｐゴシック" charset="0"/>
          <a:cs typeface="Arial"/>
        </a:defRPr>
      </a:lvl1pPr>
      <a:lvl2pPr marL="742950" indent="-28575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2pPr>
      <a:lvl3pPr marL="11430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3pPr>
      <a:lvl4pPr marL="16002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4pPr>
      <a:lvl5pPr marL="2057400" indent="-228600" algn="l" rtl="0" eaLnBrk="1" fontAlgn="base" hangingPunct="1">
        <a:spcBef>
          <a:spcPct val="20000"/>
        </a:spcBef>
        <a:spcAft>
          <a:spcPct val="0"/>
        </a:spcAft>
        <a:buFont typeface="Arial" charset="0"/>
        <a:buChar char="»"/>
        <a:defRPr lang="de-DE" sz="1500" kern="1200" dirty="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umweltbundesamt.de/TAM-effekte"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hyperlink" Target="https://www.umweltbundesamt.de/TAM-effekte-lang"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www.umweltbundesamt.de/TAM-checkliste" TargetMode="Externa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hyperlink" Target="https://www.umweltbundesamt.de/behandlung-von-wirtschaftsduengern" TargetMode="Externa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www.umweltbundesamt.de/publikationen/konzepte-zur-minderung-von-arzneimitteleintraegen" TargetMode="External"/><Relationship Id="rId7" Type="http://schemas.openxmlformats.org/officeDocument/2006/relationships/image" Target="../media/image29.png"/><Relationship Id="rId2" Type="http://schemas.openxmlformats.org/officeDocument/2006/relationships/notesSlide" Target="../notesSlides/notesSlide63.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hyperlink" Target="http://www.umweltbundesamt.de/TAM-broschuere-landwirtschaft" TargetMode="External"/><Relationship Id="rId4" Type="http://schemas.openxmlformats.org/officeDocument/2006/relationships/hyperlink" Target="http://www.umweltbundesamt.de/tierarzneimittel"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8"/>
          <p:cNvSpPr>
            <a:spLocks noGrp="1"/>
          </p:cNvSpPr>
          <p:nvPr>
            <p:ph type="title"/>
          </p:nvPr>
        </p:nvSpPr>
        <p:spPr>
          <a:xfrm>
            <a:off x="374339" y="1844824"/>
            <a:ext cx="8280400" cy="2088232"/>
          </a:xfrm>
        </p:spPr>
        <p:txBody>
          <a:bodyPr/>
          <a:lstStyle/>
          <a:p>
            <a:r>
              <a:rPr lang="de-DE" sz="4000" dirty="0">
                <a:solidFill>
                  <a:schemeClr val="bg1"/>
                </a:solidFill>
                <a:latin typeface="+mj-lt"/>
              </a:rPr>
              <a:t>Minimierung der landwirtschaftlichen Einträge von Tierarzneimitteln in die Umwelt</a:t>
            </a:r>
            <a:br>
              <a:rPr lang="de-DE" sz="1400" dirty="0"/>
            </a:br>
            <a:endParaRPr lang="de-DE" dirty="0">
              <a:latin typeface="Arial" panose="020B0604020202020204" pitchFamily="34" charset="0"/>
              <a:cs typeface="Arial" panose="020B0604020202020204" pitchFamily="34" charset="0"/>
            </a:endParaRPr>
          </a:p>
        </p:txBody>
      </p:sp>
      <p:sp>
        <p:nvSpPr>
          <p:cNvPr id="10" name="Untertitel 9"/>
          <p:cNvSpPr>
            <a:spLocks noGrp="1"/>
          </p:cNvSpPr>
          <p:nvPr>
            <p:ph type="subTitle" idx="1"/>
          </p:nvPr>
        </p:nvSpPr>
        <p:spPr>
          <a:xfrm>
            <a:off x="395536" y="6129278"/>
            <a:ext cx="8280400" cy="612090"/>
          </a:xfrm>
        </p:spPr>
        <p:txBody>
          <a:bodyPr/>
          <a:lstStyle/>
          <a:p>
            <a:pPr fontAlgn="auto">
              <a:spcAft>
                <a:spcPts val="0"/>
              </a:spcAft>
              <a:defRPr/>
            </a:pPr>
            <a:r>
              <a:rPr lang="de-DE" sz="2400" dirty="0">
                <a:solidFill>
                  <a:schemeClr val="tx2"/>
                </a:solidFill>
                <a:latin typeface="+mj-lt"/>
              </a:rPr>
              <a:t>Lehrmaterialien Landwirtschaft für Fortgeschrittene</a:t>
            </a:r>
            <a:endParaRPr sz="2400" dirty="0">
              <a:solidFill>
                <a:schemeClr val="tx2"/>
              </a:solidFill>
              <a:latin typeface="+mj-lt"/>
            </a:endParaRPr>
          </a:p>
        </p:txBody>
      </p:sp>
      <p:pic>
        <p:nvPicPr>
          <p:cNvPr id="3" name="Grafik 2" descr="Zeichnung eines Gülletraktors mit Schleppschlauchapplikator, Zeichungen von Nutztieren: Kuh, Schwein, Pute, Hühner" title="Titelbild Lehrmaterialien Landwirtschaft für Fortgeschrittene &quot;Minimierung der landwirtschaftlichen Einträge von Tierarzneimitteln in die Umwelt&quot;"/>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528" y="3284939"/>
            <a:ext cx="8331211" cy="295237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03434" y="533400"/>
            <a:ext cx="3509928" cy="1080120"/>
          </a:xfrm>
        </p:spPr>
        <p:txBody>
          <a:bodyPr/>
          <a:lstStyle/>
          <a:p>
            <a:r>
              <a:rPr lang="de-DE" dirty="0">
                <a:latin typeface="+mj-lt"/>
              </a:rPr>
              <a:t>Regionale Zuordnung der Antibiotika-Abgabemengen in der Tiermedizin 2022</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FDEC494E-C159-4CC7-BBAE-766BB10D7B5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1" name="Fußzeilenplatzhalter 5"/>
          <p:cNvSpPr>
            <a:spLocks noGrp="1"/>
          </p:cNvSpPr>
          <p:nvPr>
            <p:ph type="ftr" sz="quarter" idx="15"/>
          </p:nvPr>
        </p:nvSpPr>
        <p:spPr bwMode="auto">
          <a:xfrm>
            <a:off x="1403350" y="6597650"/>
            <a:ext cx="6048970"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defRPr/>
            </a:pPr>
            <a:r>
              <a:rPr lang="de-DE" dirty="0">
                <a:solidFill>
                  <a:prstClr val="white"/>
                </a:solidFill>
                <a:latin typeface="+mn-lt"/>
                <a:ea typeface="+mn-ea"/>
                <a:cs typeface="Aria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10</a:t>
            </a:fld>
            <a:endParaRPr lang="de-DE">
              <a:solidFill>
                <a:schemeClr val="bg1"/>
              </a:solidFill>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13" name="Textfeld 12">
            <a:extLst>
              <a:ext uri="{FF2B5EF4-FFF2-40B4-BE49-F238E27FC236}">
                <a16:creationId xmlns:a16="http://schemas.microsoft.com/office/drawing/2014/main" id="{4189CA75-9637-4534-AD06-0D5B4C3806DF}"/>
              </a:ext>
            </a:extLst>
          </p:cNvPr>
          <p:cNvSpPr txBox="1"/>
          <p:nvPr/>
        </p:nvSpPr>
        <p:spPr>
          <a:xfrm>
            <a:off x="251520" y="1856158"/>
            <a:ext cx="2952328" cy="4425827"/>
          </a:xfrm>
          <a:prstGeom prst="rect">
            <a:avLst/>
          </a:prstGeom>
          <a:noFill/>
        </p:spPr>
        <p:txBody>
          <a:bodyPr wrap="square" rtlCol="0">
            <a:spAutoFit/>
          </a:bodyPr>
          <a:lstStyle/>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Seit 2011: Erfassung von Antibiotika-Abgabemengen an Tierärztinnen und Tierärzte</a:t>
            </a:r>
          </a:p>
          <a:p>
            <a:pPr marL="162000" indent="-162000">
              <a:lnSpc>
                <a:spcPct val="110000"/>
              </a:lnSpc>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Die Karte zeigt die Abgabemengen von Antibiotika, die in der Tiermedizin 2022 eingesetzt wurden.</a:t>
            </a:r>
          </a:p>
          <a:p>
            <a:pPr marL="285750" indent="-285750">
              <a:lnSpc>
                <a:spcPct val="110000"/>
              </a:lnSpc>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600" dirty="0">
                <a:latin typeface="Arial" panose="020B0604020202020204" pitchFamily="34" charset="0"/>
                <a:cs typeface="Arial" panose="020B0604020202020204" pitchFamily="34" charset="0"/>
              </a:rPr>
              <a:t>Am höchsten ist die Abgabe im Nord-Westen Deutschlands, wo auch die höchsten Tierdichten zu finden sind.</a:t>
            </a:r>
            <a:endParaRPr lang="de-DE" sz="1500" dirty="0">
              <a:latin typeface="Arial" panose="020B0604020202020204" pitchFamily="34" charset="0"/>
              <a:cs typeface="Arial" panose="020B0604020202020204" pitchFamily="34" charset="0"/>
            </a:endParaRPr>
          </a:p>
        </p:txBody>
      </p:sp>
      <p:pic>
        <p:nvPicPr>
          <p:cNvPr id="2" name="Grafik 1">
            <a:extLst>
              <a:ext uri="{FF2B5EF4-FFF2-40B4-BE49-F238E27FC236}">
                <a16:creationId xmlns:a16="http://schemas.microsoft.com/office/drawing/2014/main" id="{798F40FD-45C8-44CE-B8D7-D1709E9CB206}"/>
              </a:ext>
            </a:extLst>
          </p:cNvPr>
          <p:cNvPicPr>
            <a:picLocks noChangeAspect="1"/>
          </p:cNvPicPr>
          <p:nvPr/>
        </p:nvPicPr>
        <p:blipFill>
          <a:blip r:embed="rId3"/>
          <a:stretch>
            <a:fillRect/>
          </a:stretch>
        </p:blipFill>
        <p:spPr>
          <a:xfrm>
            <a:off x="4057747" y="114712"/>
            <a:ext cx="4834733" cy="6482937"/>
          </a:xfrm>
          <a:prstGeom prst="rect">
            <a:avLst/>
          </a:prstGeom>
        </p:spPr>
      </p:pic>
      <p:sp>
        <p:nvSpPr>
          <p:cNvPr id="5" name="Textfeld 4"/>
          <p:cNvSpPr txBox="1"/>
          <p:nvPr/>
        </p:nvSpPr>
        <p:spPr>
          <a:xfrm>
            <a:off x="1763688" y="6109125"/>
            <a:ext cx="3193057" cy="415498"/>
          </a:xfrm>
          <a:prstGeom prst="rect">
            <a:avLst/>
          </a:prstGeom>
          <a:noFill/>
        </p:spPr>
        <p:txBody>
          <a:bodyPr wrap="square" rtlCol="0">
            <a:spAutoFit/>
          </a:bodyPr>
          <a:lstStyle/>
          <a:p>
            <a:r>
              <a:rPr lang="de-DE" sz="1050" dirty="0"/>
              <a:t>Quelle: Bundesamt für Verbraucherschutz </a:t>
            </a:r>
            <a:br>
              <a:rPr lang="de-DE" sz="1050" dirty="0"/>
            </a:br>
            <a:r>
              <a:rPr lang="de-DE" sz="1050" dirty="0"/>
              <a:t>und Lebensmittelsicherheit (BVL) 2024</a:t>
            </a:r>
          </a:p>
        </p:txBody>
      </p:sp>
    </p:spTree>
    <p:extLst>
      <p:ext uri="{BB962C8B-B14F-4D97-AF65-F5344CB8AC3E}">
        <p14:creationId xmlns:p14="http://schemas.microsoft.com/office/powerpoint/2010/main" val="2400408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cs typeface="Arial" panose="020B0604020202020204" pitchFamily="34" charset="0"/>
              </a:rPr>
              <a:t>Haupteintragspfade von Tierarzneimitteln in die Umwelt</a:t>
            </a:r>
          </a:p>
        </p:txBody>
      </p:sp>
      <p:pic>
        <p:nvPicPr>
          <p:cNvPr id="3" name="Grafik 2" descr="Das Fließschema zeigt die Wege des Eintrags von Tierarzneimitteln in die Umwelt. Eintragsmöglichkeiten sind die Stallhaltung und die Weidehaltung. Gülle und Dung können durch Weidetierhaltung entweder direkt in die Umwelt gelangen, oder als Wirtschaftsdünger auf landwirtschaftlichen Flächen ausgebracht werden. Dabei können Böden, Oberflächen-, Grund- und letztendlich auch Trinkwasser Tierarzneimittelrückstände enthalten." title="Eintragspfade von Tierarzneimitteln in die Umweltkompartimen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459" y="1436238"/>
            <a:ext cx="8324005" cy="4945090"/>
          </a:xfrm>
          <a:prstGeom prst="rect">
            <a:avLst/>
          </a:prstGeom>
        </p:spPr>
      </p:pic>
      <p:sp>
        <p:nvSpPr>
          <p:cNvPr id="9" name="Textfeld 8"/>
          <p:cNvSpPr txBox="1"/>
          <p:nvPr/>
        </p:nvSpPr>
        <p:spPr>
          <a:xfrm>
            <a:off x="7240439" y="6381328"/>
            <a:ext cx="1752897" cy="253916"/>
          </a:xfrm>
          <a:prstGeom prst="rect">
            <a:avLst/>
          </a:prstGeom>
          <a:noFill/>
        </p:spPr>
        <p:txBody>
          <a:bodyPr wrap="square" rtlCol="0">
            <a:spAutoFit/>
          </a:bodyPr>
          <a:lstStyle/>
          <a:p>
            <a:r>
              <a:rPr lang="de-DE" sz="1050" dirty="0"/>
              <a:t>Quelle: Umweltbundesamt</a:t>
            </a:r>
          </a:p>
        </p:txBody>
      </p:sp>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Eintragspfade und Auswirkungen von Tierarzneimitteln in der Umwelt</a:t>
            </a:r>
          </a:p>
          <a:p>
            <a:endParaRPr lang="de-DE" dirty="0"/>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fortgeschrittene Lernende im Bereich Landwirtschaft</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11</a:t>
            </a:fld>
            <a:endParaRPr lang="de-DE" dirty="0"/>
          </a:p>
        </p:txBody>
      </p:sp>
    </p:spTree>
    <p:extLst>
      <p:ext uri="{BB962C8B-B14F-4D97-AF65-F5344CB8AC3E}">
        <p14:creationId xmlns:p14="http://schemas.microsoft.com/office/powerpoint/2010/main" val="274635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descr="Die gezeichnete Infografik zeigt einen Gülletraktor mit Schleppschlauchvorrichtung beim Ausbringen von Gülle. Die darin enthaltenen Rückstände von Tierarzeimitteln werden durch bunte Punkte dargestellt. In einzelnen Boxen werden die Abschwemmung mit dem Regen, der Abbau im Oberboden, die Anlagerung an Bodenpartikel, die Versickerung ins Grundwasser und die Aufnahme von Tierarzneimitteln in Pflanzen visualisiert. Im Hintergrund der Grafik werden Bodenoberfläche, Gewässer, Oberboden, Unterboden, Gestein und Grundwasser gezeigt. Am Horizont sind zwei Güllebehälter abgebildet, davon einer mit Abdeckung. " title="Tierarzneimittel in der Umwelt: Abbau, Verlagerung und Verbleib"/>
          <p:cNvSpPr>
            <a:spLocks noGrp="1"/>
          </p:cNvSpPr>
          <p:nvPr>
            <p:ph type="title"/>
          </p:nvPr>
        </p:nvSpPr>
        <p:spPr/>
        <p:txBody>
          <a:bodyPr/>
          <a:lstStyle/>
          <a:p>
            <a:r>
              <a:rPr lang="de-DE" dirty="0">
                <a:latin typeface="+mj-lt"/>
                <a:cs typeface="Arial" panose="020B0604020202020204" pitchFamily="34" charset="0"/>
              </a:rPr>
              <a:t>Tierarzneimittel in der Umwelt: Abbau, Verlagerung und Verbleib</a:t>
            </a:r>
          </a:p>
        </p:txBody>
      </p:sp>
      <p:pic>
        <p:nvPicPr>
          <p:cNvPr id="5" name="Grafik 4" descr="Zeichnung eines Gülletraktors mit Schleppschlauchvorrichtung sowie eines offenen und eines geschlossenen Güllebehälters. Schnitt durch den Boden, gezeigt werden ein Oberflächengewässer und die Schichten Oberboden, Unterboden, Gestein und Grund-wasser. Wirkstoffe von Tierarzneimitteln werden durch bunte Punkte visualisiert. Zeichnungen zu den Prozessen Abbau, Abschwemmung, Anlagerung, Aufnahme und Versickerung. " title="Tierarzneimittel in der Umwelt: Abbau, Verlagerung und Verbleib"/>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249" y="1120096"/>
            <a:ext cx="7790159" cy="5477256"/>
          </a:xfrm>
          <a:prstGeom prst="rect">
            <a:avLst/>
          </a:prstGeom>
        </p:spPr>
      </p:pic>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Eintragspfade und Auswirkungen von Tierarzneimitteln in der Umwelt</a:t>
            </a:r>
          </a:p>
          <a:p>
            <a:endParaRPr lang="de-DE" dirty="0"/>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a:latin typeface="+mn-lt"/>
              </a:rPr>
              <a:t>Lehrmaterialien für fortgeschrittene Lernende im Bereich Landwirtschaft</a:t>
            </a:r>
            <a:endParaRPr lang="de-DE" dirty="0">
              <a:latin typeface="+mn-lt"/>
            </a:endParaRP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12</a:t>
            </a:fld>
            <a:endParaRPr lang="de-DE" dirty="0">
              <a:latin typeface="+mn-lt"/>
            </a:endParaRPr>
          </a:p>
        </p:txBody>
      </p:sp>
    </p:spTree>
    <p:extLst>
      <p:ext uri="{BB962C8B-B14F-4D97-AF65-F5344CB8AC3E}">
        <p14:creationId xmlns:p14="http://schemas.microsoft.com/office/powerpoint/2010/main" val="3204241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Beispiele zur Wirkung von Tierarzneimitteln auf Nichtzielorganismen</a:t>
            </a:r>
          </a:p>
        </p:txBody>
      </p:sp>
      <p:sp>
        <p:nvSpPr>
          <p:cNvPr id="10" name="Inhaltsplatzhalter 8"/>
          <p:cNvSpPr>
            <a:spLocks noGrp="1"/>
          </p:cNvSpPr>
          <p:nvPr>
            <p:ph idx="1"/>
          </p:nvPr>
        </p:nvSpPr>
        <p:spPr>
          <a:xfrm>
            <a:off x="414338" y="1565846"/>
            <a:ext cx="8229600" cy="4887490"/>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Dungabbau kann durch die Gabe von </a:t>
            </a:r>
            <a:r>
              <a:rPr lang="de-DE" b="1" dirty="0" err="1">
                <a:ea typeface="+mn-ea"/>
              </a:rPr>
              <a:t>Antiparasitika</a:t>
            </a:r>
            <a:r>
              <a:rPr lang="de-DE" dirty="0">
                <a:ea typeface="+mn-ea"/>
              </a:rPr>
              <a:t> so vermindert sein, dass die Weide von Weidetieren nicht mehr angenommen wird</a:t>
            </a:r>
          </a:p>
          <a:p>
            <a:pPr marL="162000" lvl="1" indent="-162000" fontAlgn="auto">
              <a:lnSpc>
                <a:spcPct val="110000"/>
              </a:lnSpc>
              <a:spcAft>
                <a:spcPts val="0"/>
              </a:spcAft>
              <a:buFont typeface="Arial" panose="020B0604020202020204" pitchFamily="34" charset="0"/>
              <a:buChar char="•"/>
              <a:defRPr/>
            </a:pPr>
            <a:r>
              <a:rPr lang="de-DE" dirty="0">
                <a:ea typeface="+mn-ea"/>
              </a:rPr>
              <a:t>Nützlinge können durch Antiparasitika geschädigt werden</a:t>
            </a:r>
          </a:p>
          <a:p>
            <a:pPr lvl="3" fontAlgn="auto">
              <a:lnSpc>
                <a:spcPct val="110000"/>
              </a:lnSpc>
              <a:spcAft>
                <a:spcPts val="0"/>
              </a:spcAft>
              <a:defRPr/>
            </a:pPr>
            <a:r>
              <a:rPr lang="de-DE" dirty="0">
                <a:ea typeface="+mn-ea"/>
              </a:rPr>
              <a:t>z.B. wirken </a:t>
            </a:r>
            <a:r>
              <a:rPr lang="de-DE" dirty="0" err="1">
                <a:ea typeface="+mn-ea"/>
              </a:rPr>
              <a:t>Pyrethroide</a:t>
            </a:r>
            <a:r>
              <a:rPr lang="de-DE" dirty="0">
                <a:ea typeface="+mn-ea"/>
              </a:rPr>
              <a:t> wie </a:t>
            </a:r>
            <a:r>
              <a:rPr lang="de-DE" dirty="0" err="1">
                <a:ea typeface="+mn-ea"/>
              </a:rPr>
              <a:t>Deltamethrin</a:t>
            </a:r>
            <a:r>
              <a:rPr lang="de-DE" dirty="0">
                <a:ea typeface="+mn-ea"/>
              </a:rPr>
              <a:t> hoch toxisch auf Bienen</a:t>
            </a:r>
          </a:p>
          <a:p>
            <a:pPr marL="285750" lvl="1" indent="-285750" fontAlgn="auto">
              <a:lnSpc>
                <a:spcPct val="110000"/>
              </a:lnSpc>
              <a:spcAft>
                <a:spcPts val="0"/>
              </a:spcAft>
              <a:buFont typeface="Arial" panose="020B0604020202020204" pitchFamily="34" charset="0"/>
              <a:buChar char="•"/>
              <a:defRPr/>
            </a:pP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Das in der Schweinezucht zur Brunstsynchronisation eingesetzte Steroid</a:t>
            </a:r>
            <a:r>
              <a:rPr lang="de-DE" b="1" dirty="0">
                <a:ea typeface="+mn-ea"/>
              </a:rPr>
              <a:t>hormon</a:t>
            </a:r>
            <a:r>
              <a:rPr lang="de-DE" dirty="0">
                <a:ea typeface="+mn-ea"/>
              </a:rPr>
              <a:t> Altrenogest zeigt starke Effekte bei der Reproduktion von Fischen und eine Verschiebung der Geschlechterverteilung hin zu männlichen Fischen</a:t>
            </a:r>
          </a:p>
          <a:p>
            <a:pPr marL="285750" lvl="1" indent="-285750" fontAlgn="auto">
              <a:lnSpc>
                <a:spcPct val="110000"/>
              </a:lnSpc>
              <a:spcAft>
                <a:spcPts val="0"/>
              </a:spcAft>
              <a:buFont typeface="Arial" panose="020B0604020202020204" pitchFamily="34" charset="0"/>
              <a:buChar char="•"/>
              <a:defRPr/>
            </a:pPr>
            <a:endParaRPr lang="de-DE" b="1" dirty="0">
              <a:ea typeface="+mn-ea"/>
            </a:endParaRPr>
          </a:p>
          <a:p>
            <a:pPr marL="162000" lvl="1" indent="-162000" fontAlgn="auto">
              <a:lnSpc>
                <a:spcPct val="110000"/>
              </a:lnSpc>
              <a:spcAft>
                <a:spcPts val="0"/>
              </a:spcAft>
              <a:buFont typeface="Arial" panose="020B0604020202020204" pitchFamily="34" charset="0"/>
              <a:buChar char="•"/>
              <a:defRPr/>
            </a:pPr>
            <a:r>
              <a:rPr lang="de-DE" b="1" dirty="0">
                <a:ea typeface="+mn-ea"/>
              </a:rPr>
              <a:t>Antibiotika</a:t>
            </a:r>
            <a:r>
              <a:rPr lang="de-DE" dirty="0">
                <a:ea typeface="+mn-ea"/>
              </a:rPr>
              <a:t> hemmen das Wachstum von Pflanzen und aquatischen Primärproduzenten wie Plankton, Grünalgen und Cyanobakterien</a:t>
            </a:r>
          </a:p>
          <a:p>
            <a:pPr marL="162000" lvl="1" indent="-162000" fontAlgn="auto">
              <a:lnSpc>
                <a:spcPct val="110000"/>
              </a:lnSpc>
              <a:spcAft>
                <a:spcPts val="0"/>
              </a:spcAft>
              <a:buFont typeface="Arial" panose="020B0604020202020204" pitchFamily="34" charset="0"/>
              <a:buChar char="•"/>
              <a:defRPr/>
            </a:pPr>
            <a:r>
              <a:rPr lang="de-DE" dirty="0">
                <a:ea typeface="+mn-ea"/>
              </a:rPr>
              <a:t>Antibiotika wirken sich auf die Zusammensetzung von Mikroorgansimen in Böden aus</a:t>
            </a:r>
          </a:p>
          <a:p>
            <a:pPr lvl="3" fontAlgn="auto">
              <a:lnSpc>
                <a:spcPct val="110000"/>
              </a:lnSpc>
              <a:spcAft>
                <a:spcPts val="0"/>
              </a:spcAft>
              <a:defRPr/>
            </a:pPr>
            <a:r>
              <a:rPr lang="de-DE" dirty="0"/>
              <a:t>d</a:t>
            </a:r>
            <a:r>
              <a:rPr lang="de-DE" dirty="0">
                <a:ea typeface="+mn-ea"/>
              </a:rPr>
              <a:t>avon kann die Bodenfruchtbarkeit und der Nitratabbau beeinträchtigt werden</a:t>
            </a:r>
          </a:p>
          <a:p>
            <a:pPr marL="162000" lvl="1" indent="-162000" fontAlgn="auto">
              <a:lnSpc>
                <a:spcPct val="110000"/>
              </a:lnSpc>
              <a:spcAft>
                <a:spcPts val="0"/>
              </a:spcAft>
              <a:buFont typeface="Arial" panose="020B0604020202020204" pitchFamily="34" charset="0"/>
              <a:buChar char="•"/>
              <a:defRPr/>
            </a:pPr>
            <a:r>
              <a:rPr lang="de-DE" dirty="0">
                <a:ea typeface="+mn-ea"/>
              </a:rPr>
              <a:t>Tierarzneimittelrückstände können von Pflanzen aufgenommen werden</a:t>
            </a:r>
          </a:p>
          <a:p>
            <a:pPr lvl="3" fontAlgn="auto">
              <a:lnSpc>
                <a:spcPct val="110000"/>
              </a:lnSpc>
              <a:spcAft>
                <a:spcPts val="0"/>
              </a:spcAft>
              <a:defRPr/>
            </a:pPr>
            <a:r>
              <a:rPr lang="de-DE" dirty="0">
                <a:ea typeface="+mn-ea"/>
              </a:rPr>
              <a:t>Rückstände von Antibiotika wurden z.B. im Weizenkorn von Winterweizen nachgewiesen</a:t>
            </a:r>
          </a:p>
          <a:p>
            <a:pPr marL="162000" lvl="1" indent="-162000" fontAlgn="auto">
              <a:lnSpc>
                <a:spcPct val="110000"/>
              </a:lnSpc>
              <a:spcAft>
                <a:spcPts val="0"/>
              </a:spcAft>
              <a:buFont typeface="Arial" panose="020B0604020202020204" pitchFamily="34" charset="0"/>
              <a:buChar char="•"/>
              <a:defRPr/>
            </a:pPr>
            <a:r>
              <a:rPr lang="de-DE" dirty="0">
                <a:ea typeface="+mn-ea"/>
              </a:rPr>
              <a:t>Der Einsatz von Antibiotika erhöht das Risiko der Ausbildung und Verbreitung entsprechender Resistenzen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48545BD-CFC1-4C17-A118-F9F0DCDAE72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xfrm>
            <a:off x="1403350" y="6597650"/>
            <a:ext cx="5832946"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defRPr/>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13</a:t>
            </a:fld>
            <a:endParaRPr lang="de-DE">
              <a:solidFill>
                <a:schemeClr val="bg1"/>
              </a:solidFill>
            </a:endParaRPr>
          </a:p>
        </p:txBody>
      </p:sp>
    </p:spTree>
    <p:extLst>
      <p:ext uri="{BB962C8B-B14F-4D97-AF65-F5344CB8AC3E}">
        <p14:creationId xmlns:p14="http://schemas.microsoft.com/office/powerpoint/2010/main" val="2404462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 auf Nichtzielorganismen von Antibiotika</a:t>
            </a:r>
            <a:endParaRPr lang="de-DE" dirty="0">
              <a:solidFill>
                <a:srgbClr val="FABB00"/>
              </a:solidFill>
              <a:latin typeface="+mj-lt"/>
              <a:cs typeface="Arial" panose="020B0604020202020204" pitchFamily="34" charset="0"/>
            </a:endParaRPr>
          </a:p>
        </p:txBody>
      </p:sp>
      <p:sp>
        <p:nvSpPr>
          <p:cNvPr id="10" name="Inhaltsplatzhalter 8"/>
          <p:cNvSpPr txBox="1">
            <a:spLocks/>
          </p:cNvSpPr>
          <p:nvPr/>
        </p:nvSpPr>
        <p:spPr>
          <a:xfrm>
            <a:off x="414338" y="1493838"/>
            <a:ext cx="8259762" cy="492841"/>
          </a:xfrm>
          <a:prstGeom prst="rect">
            <a:avLst/>
          </a:prstGeom>
        </p:spPr>
        <p:txBody>
          <a:bodyPr vert="horz" lIns="0" tIns="0" rIns="0" bIns="0" rtlCol="0">
            <a:normAutofit/>
          </a:bodyPr>
          <a:lstStyle>
            <a:lvl1pPr marL="0" indent="0" algn="l" rtl="0" eaLnBrk="1" fontAlgn="base" hangingPunct="1">
              <a:lnSpc>
                <a:spcPct val="120000"/>
              </a:lnSpc>
              <a:spcBef>
                <a:spcPts val="0"/>
              </a:spcBef>
              <a:spcAft>
                <a:spcPct val="0"/>
              </a:spcAft>
              <a:buFont typeface="Arial" charset="0"/>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162000" indent="-162000" algn="l" rtl="0" eaLnBrk="1" fontAlgn="base" hangingPunct="1">
              <a:lnSpc>
                <a:spcPct val="120000"/>
              </a:lnSpc>
              <a:spcBef>
                <a:spcPts val="0"/>
              </a:spcBef>
              <a:spcAft>
                <a:spcPct val="0"/>
              </a:spcAft>
              <a:buFont typeface="Meta Offc" pitchFamily="34" charset="0"/>
              <a:buChar char="•"/>
              <a:defRPr lang="de-DE" sz="1500" kern="1200">
                <a:solidFill>
                  <a:schemeClr val="tx1"/>
                </a:solidFill>
                <a:latin typeface="Arial"/>
                <a:ea typeface="ＭＳ Ｐゴシック" charset="0"/>
                <a:cs typeface="Arial"/>
              </a:defRPr>
            </a:lvl3pPr>
            <a:lvl4pPr marL="324000" indent="-162000" algn="l" rtl="0" eaLnBrk="1" fontAlgn="base" hangingPunct="1">
              <a:lnSpc>
                <a:spcPct val="120000"/>
              </a:lnSpc>
              <a:spcBef>
                <a:spcPts val="0"/>
              </a:spcBef>
              <a:spcAft>
                <a:spcPct val="0"/>
              </a:spcAft>
              <a:buFont typeface="Symbol" pitchFamily="18" charset="2"/>
              <a:buChar char="-"/>
              <a:defRPr lang="de-DE" sz="1500" kern="1200" dirty="0" smtClean="0">
                <a:solidFill>
                  <a:schemeClr val="tx1"/>
                </a:solidFill>
                <a:latin typeface="Arial"/>
                <a:ea typeface="+mn-ea"/>
                <a:cs typeface="Arial"/>
              </a:defRPr>
            </a:lvl4pPr>
            <a:lvl5pPr marL="486000" indent="-162000" algn="l" rtl="0" eaLnBrk="1" fontAlgn="base" hangingPunct="1">
              <a:lnSpc>
                <a:spcPct val="120000"/>
              </a:lnSpc>
              <a:spcBef>
                <a:spcPts val="0"/>
              </a:spcBef>
              <a:spcAft>
                <a:spcPct val="0"/>
              </a:spcAft>
              <a:buFont typeface="Arial" pitchFamily="34" charset="0"/>
              <a:buChar char="•"/>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fontAlgn="auto">
              <a:spcAft>
                <a:spcPts val="0"/>
              </a:spcAft>
              <a:defRPr/>
            </a:pPr>
            <a:r>
              <a:rPr lang="de-DE" sz="1600" b="1" dirty="0">
                <a:ea typeface="+mn-ea"/>
              </a:rPr>
              <a:t>Beispiel: Tierarzneimittel </a:t>
            </a:r>
            <a:r>
              <a:rPr lang="de-DE" sz="1600" b="1" dirty="0" err="1">
                <a:ea typeface="+mn-ea"/>
              </a:rPr>
              <a:t>Enrofloxacin</a:t>
            </a:r>
            <a:endParaRPr lang="de-DE" sz="1600" b="1" dirty="0">
              <a:ea typeface="+mn-ea"/>
            </a:endParaRPr>
          </a:p>
          <a:p>
            <a:pPr lvl="1" fontAlgn="auto">
              <a:spcAft>
                <a:spcPts val="0"/>
              </a:spcAft>
              <a:defRPr/>
            </a:pPr>
            <a:endParaRPr lang="de-DE" sz="1600" dirty="0">
              <a:ea typeface="+mn-ea"/>
            </a:endParaRPr>
          </a:p>
        </p:txBody>
      </p:sp>
      <p:pic>
        <p:nvPicPr>
          <p:cNvPr id="2" name="Grafik 1" descr="Die Tabelle zeigt Effektkonzentrationen von Studienergebnissen, bei denen Enrofloxacin das Wachstum von Cyanobakterien, Grünalgen, Wasserlinsen und Nutzpflanzen (z.B. Gurke, Salat, Bohne und Rettich) hemmt. " title="Auswirkungen von Enrofloxacin auf Nichtzielorganismen"/>
          <p:cNvPicPr>
            <a:picLocks noChangeAspect="1"/>
          </p:cNvPicPr>
          <p:nvPr/>
        </p:nvPicPr>
        <p:blipFill>
          <a:blip r:embed="rId3"/>
          <a:stretch>
            <a:fillRect/>
          </a:stretch>
        </p:blipFill>
        <p:spPr>
          <a:xfrm>
            <a:off x="323528" y="1772816"/>
            <a:ext cx="8496944" cy="47928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14</a:t>
            </a:fld>
            <a:endParaRPr lang="de-DE">
              <a:solidFill>
                <a:schemeClr val="bg1"/>
              </a:solidFill>
            </a:endParaRPr>
          </a:p>
        </p:txBody>
      </p:sp>
    </p:spTree>
    <p:extLst>
      <p:ext uri="{BB962C8B-B14F-4D97-AF65-F5344CB8AC3E}">
        <p14:creationId xmlns:p14="http://schemas.microsoft.com/office/powerpoint/2010/main" val="570987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 auf Nichtzielorganismen von Antiparasitika</a:t>
            </a:r>
            <a:endParaRPr lang="de-DE" dirty="0">
              <a:solidFill>
                <a:srgbClr val="FABB00"/>
              </a:solidFill>
              <a:latin typeface="+mj-lt"/>
              <a:cs typeface="Arial" panose="020B0604020202020204" pitchFamily="34" charset="0"/>
            </a:endParaRPr>
          </a:p>
        </p:txBody>
      </p:sp>
      <p:sp>
        <p:nvSpPr>
          <p:cNvPr id="12" name="Inhaltsplatzhalter 8"/>
          <p:cNvSpPr>
            <a:spLocks noGrp="1"/>
          </p:cNvSpPr>
          <p:nvPr>
            <p:ph idx="1"/>
          </p:nvPr>
        </p:nvSpPr>
        <p:spPr>
          <a:xfrm>
            <a:off x="414338" y="1493838"/>
            <a:ext cx="7326014" cy="515061"/>
          </a:xfrm>
        </p:spPr>
        <p:txBody>
          <a:bodyPr>
            <a:normAutofit/>
          </a:bodyPr>
          <a:lstStyle/>
          <a:p>
            <a:pPr lvl="1" fontAlgn="auto">
              <a:spcAft>
                <a:spcPts val="0"/>
              </a:spcAft>
              <a:defRPr/>
            </a:pPr>
            <a:r>
              <a:rPr lang="de-DE" sz="1600" b="1" dirty="0">
                <a:ea typeface="+mn-ea"/>
              </a:rPr>
              <a:t>Beispiel: Tierarzneimittel Doramectin</a:t>
            </a:r>
          </a:p>
          <a:p>
            <a:pPr lvl="1" fontAlgn="auto">
              <a:spcAft>
                <a:spcPts val="0"/>
              </a:spcAft>
              <a:defRPr/>
            </a:pPr>
            <a:endParaRPr lang="de-DE" sz="1600" dirty="0">
              <a:ea typeface="+mn-ea"/>
            </a:endParaRPr>
          </a:p>
        </p:txBody>
      </p:sp>
      <p:pic>
        <p:nvPicPr>
          <p:cNvPr id="14" name="Grafik 13" descr="Die Tabelle zeigt Effektkonzentrationen von Studienergebnissen, bei denen Doramectin starke toxische Wirkung auf Organismen im Dung und wirbellose Dunglarven hat.  " title="Auswirkungen von Doramectin auf Nichtzielorganismen"/>
          <p:cNvPicPr>
            <a:picLocks noChangeAspect="1"/>
          </p:cNvPicPr>
          <p:nvPr/>
        </p:nvPicPr>
        <p:blipFill>
          <a:blip r:embed="rId3"/>
          <a:stretch>
            <a:fillRect/>
          </a:stretch>
        </p:blipFill>
        <p:spPr>
          <a:xfrm>
            <a:off x="406127" y="1848562"/>
            <a:ext cx="8486353" cy="23005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15</a:t>
            </a:fld>
            <a:endParaRPr lang="de-DE">
              <a:solidFill>
                <a:schemeClr val="bg1"/>
              </a:solidFill>
            </a:endParaRPr>
          </a:p>
        </p:txBody>
      </p:sp>
    </p:spTree>
    <p:extLst>
      <p:ext uri="{BB962C8B-B14F-4D97-AF65-F5344CB8AC3E}">
        <p14:creationId xmlns:p14="http://schemas.microsoft.com/office/powerpoint/2010/main" val="488619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Auswirkungen</a:t>
            </a:r>
            <a:r>
              <a:rPr lang="de-DE" dirty="0">
                <a:solidFill>
                  <a:srgbClr val="FABB00"/>
                </a:solidFill>
                <a:latin typeface="Calibri" charset="0"/>
              </a:rPr>
              <a:t> auf Nichtzielorganismen von Hormonen</a:t>
            </a:r>
            <a:endParaRPr lang="de-DE" dirty="0">
              <a:solidFill>
                <a:srgbClr val="FABB00"/>
              </a:solidFill>
              <a:latin typeface="Arial" panose="020B0604020202020204" pitchFamily="34" charset="0"/>
              <a:cs typeface="Arial" panose="020B0604020202020204" pitchFamily="34" charset="0"/>
            </a:endParaRPr>
          </a:p>
        </p:txBody>
      </p:sp>
      <p:sp>
        <p:nvSpPr>
          <p:cNvPr id="12" name="Inhaltsplatzhalter 8"/>
          <p:cNvSpPr>
            <a:spLocks noGrp="1"/>
          </p:cNvSpPr>
          <p:nvPr>
            <p:ph idx="1"/>
          </p:nvPr>
        </p:nvSpPr>
        <p:spPr>
          <a:xfrm>
            <a:off x="414338" y="1493838"/>
            <a:ext cx="7326014" cy="567010"/>
          </a:xfrm>
        </p:spPr>
        <p:txBody>
          <a:bodyPr>
            <a:normAutofit/>
          </a:bodyPr>
          <a:lstStyle/>
          <a:p>
            <a:pPr lvl="1" fontAlgn="auto">
              <a:spcAft>
                <a:spcPts val="0"/>
              </a:spcAft>
              <a:defRPr/>
            </a:pPr>
            <a:r>
              <a:rPr lang="de-DE" sz="1600" b="1" dirty="0">
                <a:ea typeface="+mn-ea"/>
              </a:rPr>
              <a:t>Beispiel: Tierarzneimittel Altrenogest</a:t>
            </a:r>
          </a:p>
          <a:p>
            <a:pPr lvl="1" fontAlgn="auto">
              <a:spcAft>
                <a:spcPts val="0"/>
              </a:spcAft>
              <a:defRPr/>
            </a:pPr>
            <a:endParaRPr lang="de-DE" sz="1600" dirty="0">
              <a:ea typeface="+mn-ea"/>
            </a:endParaRPr>
          </a:p>
        </p:txBody>
      </p:sp>
      <p:pic>
        <p:nvPicPr>
          <p:cNvPr id="10" name="Grafik 9" descr="Die Tabelle zeigt Effektkonzentrationen von Studienergebnissen, bei denen Altrenogest starke toxische Wirkung und starke Effekte auf die Reproduktion von Fischen hat.  " title="Auswirkungen von Altrenogest auf Nichtzielorganismen"/>
          <p:cNvPicPr>
            <a:picLocks noChangeAspect="1"/>
          </p:cNvPicPr>
          <p:nvPr/>
        </p:nvPicPr>
        <p:blipFill>
          <a:blip r:embed="rId3"/>
          <a:stretch>
            <a:fillRect/>
          </a:stretch>
        </p:blipFill>
        <p:spPr>
          <a:xfrm>
            <a:off x="385242" y="1867070"/>
            <a:ext cx="8435230" cy="2354018"/>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16</a:t>
            </a:fld>
            <a:endParaRPr lang="de-DE">
              <a:solidFill>
                <a:schemeClr val="bg1"/>
              </a:solidFill>
            </a:endParaRPr>
          </a:p>
        </p:txBody>
      </p:sp>
    </p:spTree>
    <p:extLst>
      <p:ext uri="{BB962C8B-B14F-4D97-AF65-F5344CB8AC3E}">
        <p14:creationId xmlns:p14="http://schemas.microsoft.com/office/powerpoint/2010/main" val="491150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Überblick – Auswirkungen von Tierarzneimitteln auf Nichtzielorganismen</a:t>
            </a:r>
            <a:endParaRPr lang="de-DE" dirty="0">
              <a:solidFill>
                <a:srgbClr val="FABB00"/>
              </a:solidFill>
              <a:latin typeface="+mj-lt"/>
              <a:cs typeface="Arial" panose="020B0604020202020204" pitchFamily="34" charset="0"/>
            </a:endParaRPr>
          </a:p>
        </p:txBody>
      </p:sp>
      <p:sp>
        <p:nvSpPr>
          <p:cNvPr id="12" name="Inhaltsplatzhalter 8"/>
          <p:cNvSpPr>
            <a:spLocks noGrp="1"/>
          </p:cNvSpPr>
          <p:nvPr>
            <p:ph idx="1"/>
          </p:nvPr>
        </p:nvSpPr>
        <p:spPr>
          <a:xfrm>
            <a:off x="414338" y="1493838"/>
            <a:ext cx="4733726" cy="4167410"/>
          </a:xfrm>
        </p:spPr>
        <p:txBody>
          <a:bodyPr>
            <a:normAutofit/>
          </a:bodyPr>
          <a:lstStyle/>
          <a:p>
            <a:pPr lvl="1" fontAlgn="auto">
              <a:spcAft>
                <a:spcPts val="0"/>
              </a:spcAft>
              <a:buClr>
                <a:schemeClr val="tx2"/>
              </a:buClr>
              <a:defRPr/>
            </a:pPr>
            <a:r>
              <a:rPr lang="de-DE" dirty="0"/>
              <a:t>Eine Übersicht über in Studien beobachtete Effekte von Arzneimittelwirkstoffen ist online verfügbar:</a:t>
            </a:r>
          </a:p>
          <a:p>
            <a:pPr marL="285750" lvl="1" indent="-285750" fontAlgn="auto">
              <a:spcAft>
                <a:spcPts val="0"/>
              </a:spcAft>
              <a:buClr>
                <a:schemeClr val="tx2"/>
              </a:buClr>
              <a:buFont typeface="Wingdings" panose="05000000000000000000" pitchFamily="2" charset="2"/>
              <a:buChar char="Ø"/>
              <a:defRPr/>
            </a:pPr>
            <a:endParaRPr lang="de-DE" dirty="0"/>
          </a:p>
          <a:p>
            <a:pPr lvl="1" fontAlgn="auto">
              <a:spcAft>
                <a:spcPts val="0"/>
              </a:spcAft>
              <a:buClr>
                <a:schemeClr val="tx2"/>
              </a:buClr>
              <a:defRPr/>
            </a:pPr>
            <a:r>
              <a:rPr lang="de-DE" b="1" cap="all" dirty="0">
                <a:hlinkClick r:id="rId3"/>
              </a:rPr>
              <a:t>Kurzübersicht</a:t>
            </a:r>
            <a:r>
              <a:rPr lang="de-DE" cap="all" dirty="0">
                <a:hlinkClick r:id="rId3"/>
              </a:rPr>
              <a:t> -</a:t>
            </a:r>
            <a:r>
              <a:rPr lang="de-DE" dirty="0">
                <a:hlinkClick r:id="rId3"/>
              </a:rPr>
              <a:t> Effekte von Tierarzneimitteln auf Nichtzielorganismen:  https://www.umweltbundesamt.de/TAM-effekte</a:t>
            </a:r>
            <a:endParaRPr lang="de-DE" dirty="0"/>
          </a:p>
          <a:p>
            <a:pPr marL="285750" lvl="1" indent="-285750" fontAlgn="auto">
              <a:spcAft>
                <a:spcPts val="0"/>
              </a:spcAft>
              <a:buClr>
                <a:schemeClr val="tx2"/>
              </a:buClr>
              <a:buFont typeface="Wingdings" panose="05000000000000000000" pitchFamily="2" charset="2"/>
              <a:buChar char="Ø"/>
              <a:defRPr/>
            </a:pPr>
            <a:endParaRPr lang="de-DE" dirty="0"/>
          </a:p>
          <a:p>
            <a:pPr lvl="1" fontAlgn="auto">
              <a:spcAft>
                <a:spcPts val="0"/>
              </a:spcAft>
              <a:buClr>
                <a:schemeClr val="tx2"/>
              </a:buClr>
              <a:defRPr/>
            </a:pPr>
            <a:r>
              <a:rPr lang="de-DE" b="1" cap="all" dirty="0">
                <a:hlinkClick r:id="rId4"/>
              </a:rPr>
              <a:t>Ausführliche Tabelle </a:t>
            </a:r>
            <a:r>
              <a:rPr lang="de-DE" dirty="0">
                <a:hlinkClick r:id="rId4"/>
              </a:rPr>
              <a:t>- Effekte von Antibiotika, </a:t>
            </a:r>
            <a:r>
              <a:rPr lang="de-DE" dirty="0" err="1">
                <a:hlinkClick r:id="rId4"/>
              </a:rPr>
              <a:t>Antiparasitika</a:t>
            </a:r>
            <a:r>
              <a:rPr lang="de-DE" dirty="0">
                <a:hlinkClick r:id="rId4"/>
              </a:rPr>
              <a:t> und Hormonen auf Nichtzielorganismen: https://www.umweltbundesamt.de/TAM-effekte-lang</a:t>
            </a:r>
            <a:endParaRPr lang="de-DE" dirty="0"/>
          </a:p>
          <a:p>
            <a:pPr lvl="1" fontAlgn="auto">
              <a:spcAft>
                <a:spcPts val="0"/>
              </a:spcAft>
              <a:buClr>
                <a:schemeClr val="tx2"/>
              </a:buClr>
              <a:defRPr/>
            </a:pPr>
            <a:endParaRPr lang="de-DE" dirty="0"/>
          </a:p>
          <a:p>
            <a:pPr lvl="1" fontAlgn="auto">
              <a:spcAft>
                <a:spcPts val="0"/>
              </a:spcAft>
              <a:buClr>
                <a:schemeClr val="tx2"/>
              </a:buClr>
              <a:defRPr/>
            </a:pPr>
            <a:r>
              <a:rPr lang="de-DE" sz="1200" dirty="0"/>
              <a:t>Die zitierten Endpunkte aus Literaturstudien und den zitierten Bewertungsberichten sind frei verfügbar und wurden u. a. im Rahmen der Tierarzneimittelzulassung eingereicht sowie bewertet (Stand 2017). </a:t>
            </a:r>
            <a:endParaRPr lang="de-DE" sz="1600" dirty="0">
              <a:ea typeface="+mn-ea"/>
            </a:endParaRPr>
          </a:p>
          <a:p>
            <a:pPr lvl="1" fontAlgn="auto">
              <a:lnSpc>
                <a:spcPct val="100000"/>
              </a:lnSpc>
              <a:spcBef>
                <a:spcPts val="1200"/>
              </a:spcBef>
              <a:spcAft>
                <a:spcPts val="0"/>
              </a:spcAft>
              <a:defRPr/>
            </a:pPr>
            <a:endParaRPr sz="1600" dirty="0"/>
          </a:p>
        </p:txBody>
      </p:sp>
      <p:pic>
        <p:nvPicPr>
          <p:cNvPr id="2" name="Grafik 1" descr="Tabelle mit den drei Spalten: Nichtzielorganismen, Effekte im Laborversuch und Wirk-stoffe. Für die Nichtzielorganismen Wasserflöhe, Zuckmücken, Fische, Regenwürmer, Dungorganismen, Bodenorganismen, Wasserpflanzen, Nutzpflanzen, Cyanobakterien und Grünalgen wird überblicksartig in Stufen angegeben, bei welchen Wirkstoffen toxi-sche Wirkungen, Veränderungen der Artenzusammensetzung und Wachstumshem-mungen beobachtet wurden." title="Effekte von Arzneimitteln auf Nichtzielorganismen"/>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36096" y="1469802"/>
            <a:ext cx="3456068" cy="4337316"/>
          </a:xfrm>
          <a:prstGeom prst="rect">
            <a:avLst/>
          </a:prstGeom>
          <a:ln w="3175">
            <a:solidFill>
              <a:schemeClr val="bg1">
                <a:lumMod val="65000"/>
              </a:schemeClr>
            </a:solidFill>
          </a:ln>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36F6C11-6D3A-48D5-A3AC-DB012A05F67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17</a:t>
            </a:fld>
            <a:endParaRPr lang="de-DE">
              <a:solidFill>
                <a:schemeClr val="bg1"/>
              </a:solidFill>
            </a:endParaRPr>
          </a:p>
        </p:txBody>
      </p:sp>
    </p:spTree>
    <p:extLst>
      <p:ext uri="{BB962C8B-B14F-4D97-AF65-F5344CB8AC3E}">
        <p14:creationId xmlns:p14="http://schemas.microsoft.com/office/powerpoint/2010/main" val="2495465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ABB00"/>
                </a:solidFill>
                <a:latin typeface="+mj-lt"/>
                <a:cs typeface="Arial" panose="020B0604020202020204" pitchFamily="34" charset="0"/>
              </a:rPr>
              <a:t>Fazit – Eintragspfade und Auswirkungen von Tierarzneimitteln in der Umwelt</a:t>
            </a:r>
            <a:endParaRPr lang="de-DE" dirty="0">
              <a:latin typeface="+mj-lt"/>
              <a:cs typeface="Arial" panose="020B0604020202020204" pitchFamily="34" charset="0"/>
            </a:endParaRPr>
          </a:p>
        </p:txBody>
      </p:sp>
      <p:sp>
        <p:nvSpPr>
          <p:cNvPr id="10" name="Inhaltsplatzhalter 8"/>
          <p:cNvSpPr>
            <a:spLocks noGrp="1"/>
          </p:cNvSpPr>
          <p:nvPr>
            <p:ph idx="1"/>
          </p:nvPr>
        </p:nvSpPr>
        <p:spPr>
          <a:xfrm>
            <a:off x="414337" y="1493838"/>
            <a:ext cx="8207375" cy="4868862"/>
          </a:xfrm>
        </p:spPr>
        <p:txBody>
          <a:bodyPr>
            <a:normAutofit lnSpcReduction="10000"/>
          </a:bodyPr>
          <a:lstStyle/>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Viele verschiedene Tierarzneimittelwirkstoffe gelangen in die Umwelt und verhalten sich dort je nach Substanz und Standorteigenschaften unterschiedlich</a:t>
            </a:r>
          </a:p>
          <a:p>
            <a:pPr marL="285750" lvl="1" indent="-285750" fontAlgn="auto">
              <a:spcBef>
                <a:spcPts val="1200"/>
              </a:spcBef>
              <a:spcAft>
                <a:spcPts val="0"/>
              </a:spcAft>
              <a:buClr>
                <a:schemeClr val="tx2"/>
              </a:buClr>
              <a:buFont typeface="Wingdings" panose="05000000000000000000" pitchFamily="2" charset="2"/>
              <a:buChar char="Ø"/>
              <a:defRPr/>
            </a:pPr>
            <a:r>
              <a:rPr lang="de-DE" sz="1800" dirty="0"/>
              <a:t>Studien belegen die negativen Effekte von Arzneimittelwirkstoffen auf Umweltorganismen </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dazu zählen toxische Wirkungen, Wachstumshemmungen oder Verschiebungen der Artenzusammensetzung</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Antibiotika, Antiparasitika und hormonell wirkende Stoffe sind besonders umweltrelevant</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Da es sich überwiegend um Laborstudien handelt, beziehen sich die Reaktionen auf einzelne Wirkstoffe und ausgewählte Organismen</a:t>
            </a:r>
          </a:p>
          <a:p>
            <a:pPr marL="609750" lvl="3" indent="-285750" fontAlgn="auto">
              <a:spcBef>
                <a:spcPts val="1200"/>
              </a:spcBef>
              <a:spcAft>
                <a:spcPts val="0"/>
              </a:spcAft>
              <a:buClr>
                <a:schemeClr val="tx2"/>
              </a:buClr>
              <a:buFont typeface="Arial" panose="020B0604020202020204" pitchFamily="34" charset="0"/>
              <a:buChar char="•"/>
              <a:defRPr/>
            </a:pPr>
            <a:r>
              <a:rPr lang="de-DE" sz="1800" dirty="0"/>
              <a:t>Ergebnisse der Studien können nur Hinweise auf Wirkungen in der realen Umwelt liefern</a:t>
            </a:r>
          </a:p>
        </p:txBody>
      </p:sp>
      <p:sp>
        <p:nvSpPr>
          <p:cNvPr id="9"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a:latin typeface="+mn-lt"/>
              </a:rPr>
              <a:t>Lehrmaterialien für fortgeschrittene Lernende im Bereich Landwirtschaft</a:t>
            </a:r>
            <a:endParaRPr lang="de-DE" dirty="0">
              <a:latin typeface="+mn-lt"/>
            </a:endParaRP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18</a:t>
            </a:fld>
            <a:endParaRPr lang="de-DE" dirty="0">
              <a:latin typeface="+mn-lt"/>
            </a:endParaRPr>
          </a:p>
        </p:txBody>
      </p:sp>
    </p:spTree>
    <p:extLst>
      <p:ext uri="{BB962C8B-B14F-4D97-AF65-F5344CB8AC3E}">
        <p14:creationId xmlns:p14="http://schemas.microsoft.com/office/powerpoint/2010/main" val="1105498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2</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Verantwortung und Zielkonflikte</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19</a:t>
            </a:fld>
            <a:endParaRPr lang="de-DE">
              <a:solidFill>
                <a:schemeClr val="bg1"/>
              </a:solidFill>
            </a:endParaRPr>
          </a:p>
        </p:txBody>
      </p:sp>
    </p:spTree>
    <p:extLst>
      <p:ext uri="{BB962C8B-B14F-4D97-AF65-F5344CB8AC3E}">
        <p14:creationId xmlns:p14="http://schemas.microsoft.com/office/powerpoint/2010/main" val="4084947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el 1"/>
          <p:cNvSpPr>
            <a:spLocks noGrp="1"/>
          </p:cNvSpPr>
          <p:nvPr>
            <p:ph type="title"/>
          </p:nvPr>
        </p:nvSpPr>
        <p:spPr>
          <a:xfrm>
            <a:off x="414338" y="469900"/>
            <a:ext cx="8229600" cy="612775"/>
          </a:xfrm>
        </p:spPr>
        <p:txBody>
          <a:bodyPr/>
          <a:lstStyle/>
          <a:p>
            <a:r>
              <a:rPr lang="de-DE" dirty="0">
                <a:solidFill>
                  <a:srgbClr val="FABB00"/>
                </a:solidFill>
                <a:latin typeface="+mj-lt"/>
                <a:cs typeface="Arial" panose="020B0604020202020204" pitchFamily="34" charset="0"/>
              </a:rPr>
              <a:t>Gliederung</a:t>
            </a:r>
          </a:p>
        </p:txBody>
      </p:sp>
      <p:sp>
        <p:nvSpPr>
          <p:cNvPr id="10" name="Inhaltsplatzhalter 2"/>
          <p:cNvSpPr txBox="1">
            <a:spLocks/>
          </p:cNvSpPr>
          <p:nvPr/>
        </p:nvSpPr>
        <p:spPr>
          <a:xfrm>
            <a:off x="414338" y="1493838"/>
            <a:ext cx="8229600" cy="4525962"/>
          </a:xfrm>
          <a:prstGeom prst="rect">
            <a:avLst/>
          </a:prstGeom>
        </p:spPr>
        <p:txBody>
          <a:bodyPr vert="horz" lIns="0" tIns="0" rIns="0" bIns="0" rtlCol="0">
            <a:normAutofit/>
          </a:bodyPr>
          <a:lstStyle>
            <a:lvl1pPr marL="216000" indent="-216000" algn="l" rtl="0" eaLnBrk="1" fontAlgn="base" hangingPunct="1">
              <a:lnSpc>
                <a:spcPct val="120000"/>
              </a:lnSpc>
              <a:spcBef>
                <a:spcPts val="0"/>
              </a:spcBef>
              <a:spcAft>
                <a:spcPct val="0"/>
              </a:spcAft>
              <a:buFont typeface="+mj-lt"/>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576000" indent="-360000" algn="l" rtl="0" eaLnBrk="1" fontAlgn="base" hangingPunct="1">
              <a:lnSpc>
                <a:spcPct val="120000"/>
              </a:lnSpc>
              <a:spcBef>
                <a:spcPts val="0"/>
              </a:spcBef>
              <a:spcAft>
                <a:spcPct val="0"/>
              </a:spcAft>
              <a:buFont typeface="Meta Offc" pitchFamily="34" charset="0"/>
              <a:buNone/>
              <a:defRPr lang="de-DE" sz="1500" kern="1200">
                <a:solidFill>
                  <a:schemeClr val="tx1"/>
                </a:solidFill>
                <a:latin typeface="Arial"/>
                <a:ea typeface="ＭＳ Ｐゴシック" charset="0"/>
                <a:cs typeface="Arial"/>
              </a:defRPr>
            </a:lvl3pPr>
            <a:lvl4pPr marL="576000" indent="-360000" algn="l" rtl="0" eaLnBrk="1" fontAlgn="base" hangingPunct="1">
              <a:lnSpc>
                <a:spcPct val="120000"/>
              </a:lnSpc>
              <a:spcBef>
                <a:spcPts val="0"/>
              </a:spcBef>
              <a:spcAft>
                <a:spcPct val="0"/>
              </a:spcAft>
              <a:buFont typeface="Symbol" pitchFamily="18" charset="2"/>
              <a:buNone/>
              <a:defRPr lang="de-DE" sz="1500" kern="1200" dirty="0" smtClean="0">
                <a:solidFill>
                  <a:schemeClr val="tx1"/>
                </a:solidFill>
                <a:latin typeface="Arial"/>
                <a:ea typeface="+mn-ea"/>
                <a:cs typeface="Arial"/>
              </a:defRPr>
            </a:lvl4pPr>
            <a:lvl5pPr marL="576000" indent="-360000" algn="l" rtl="0" eaLnBrk="1" fontAlgn="base" hangingPunct="1">
              <a:lnSpc>
                <a:spcPct val="120000"/>
              </a:lnSpc>
              <a:spcBef>
                <a:spcPts val="0"/>
              </a:spcBef>
              <a:spcAft>
                <a:spcPct val="0"/>
              </a:spcAft>
              <a:buFont typeface="+mj-lt"/>
              <a:buNone/>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lnSpc>
                <a:spcPct val="110000"/>
              </a:lnSpc>
              <a:spcAft>
                <a:spcPts val="0"/>
              </a:spcAft>
              <a:defRPr/>
            </a:pPr>
            <a:r>
              <a:rPr lang="de-DE" dirty="0">
                <a:ea typeface="+mn-ea"/>
                <a:cs typeface="+mn-cs"/>
              </a:rPr>
              <a:t>Relevanz des Themas und Lernziele</a:t>
            </a:r>
          </a:p>
          <a:p>
            <a:pPr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ea typeface="+mn-ea"/>
                <a:cs typeface="+mn-cs"/>
              </a:rPr>
              <a:t>Einsatz und Auswirkungen von Tierarzneimitteln auf die Umwelt</a:t>
            </a:r>
          </a:p>
          <a:p>
            <a:pPr fontAlgn="auto">
              <a:lnSpc>
                <a:spcPct val="110000"/>
              </a:lnSpc>
              <a:spcAft>
                <a:spcPts val="0"/>
              </a:spcAft>
              <a:defRPr/>
            </a:pPr>
            <a:endParaRPr lang="de-DE" dirty="0"/>
          </a:p>
          <a:p>
            <a:pPr fontAlgn="auto">
              <a:lnSpc>
                <a:spcPct val="110000"/>
              </a:lnSpc>
              <a:spcAft>
                <a:spcPts val="0"/>
              </a:spcAft>
              <a:defRPr/>
            </a:pPr>
            <a:r>
              <a:rPr lang="de-DE" dirty="0"/>
              <a:t>Verantwortung und Zielkonflikte</a:t>
            </a:r>
          </a:p>
          <a:p>
            <a:pPr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t>Was können Landwirtinnen und Landwirte tun?</a:t>
            </a:r>
          </a:p>
          <a:p>
            <a:pPr lvl="2" fontAlgn="auto">
              <a:lnSpc>
                <a:spcPct val="110000"/>
              </a:lnSpc>
              <a:spcAft>
                <a:spcPts val="0"/>
              </a:spcAft>
              <a:defRPr/>
            </a:pPr>
            <a:r>
              <a:rPr lang="de-DE" dirty="0"/>
              <a:t>Präventives Gesundheitsmanagement</a:t>
            </a:r>
          </a:p>
          <a:p>
            <a:pPr lvl="2" fontAlgn="auto">
              <a:lnSpc>
                <a:spcPct val="110000"/>
              </a:lnSpc>
              <a:spcAft>
                <a:spcPts val="0"/>
              </a:spcAft>
              <a:defRPr/>
            </a:pPr>
            <a:r>
              <a:rPr lang="de-DE" dirty="0"/>
              <a:t>Umweltaspekte bei der Anwendung von Tierarzneimitteln</a:t>
            </a:r>
          </a:p>
          <a:p>
            <a:pPr lvl="2" fontAlgn="auto">
              <a:lnSpc>
                <a:spcPct val="110000"/>
              </a:lnSpc>
              <a:spcAft>
                <a:spcPts val="0"/>
              </a:spcAft>
              <a:defRPr/>
            </a:pPr>
            <a:r>
              <a:rPr lang="de-DE" dirty="0"/>
              <a:t>Arzneimittelaspekte bei der Verwendung von Wirtschaftsdünger</a:t>
            </a:r>
          </a:p>
          <a:p>
            <a:pPr lvl="2" fontAlgn="auto">
              <a:lnSpc>
                <a:spcPct val="110000"/>
              </a:lnSpc>
              <a:spcAft>
                <a:spcPts val="0"/>
              </a:spcAft>
              <a:defRPr/>
            </a:pPr>
            <a:r>
              <a:rPr lang="de-DE" dirty="0"/>
              <a:t>Weiterbildung</a:t>
            </a:r>
          </a:p>
          <a:p>
            <a:pPr fontAlgn="auto">
              <a:lnSpc>
                <a:spcPct val="110000"/>
              </a:lnSpc>
              <a:spcAft>
                <a:spcPts val="0"/>
              </a:spcAft>
              <a:defRPr/>
            </a:pPr>
            <a:endParaRPr lang="de-DE" dirty="0">
              <a:ea typeface="+mn-ea"/>
              <a:cs typeface="+mn-cs"/>
            </a:endParaRPr>
          </a:p>
          <a:p>
            <a:pPr fontAlgn="auto">
              <a:lnSpc>
                <a:spcPct val="110000"/>
              </a:lnSpc>
              <a:spcAft>
                <a:spcPts val="0"/>
              </a:spcAft>
              <a:defRPr/>
            </a:pPr>
            <a:r>
              <a:rPr lang="de-DE" dirty="0"/>
              <a:t>Fazit</a:t>
            </a:r>
            <a:endParaRPr lang="de-DE" dirty="0">
              <a:ea typeface="+mn-ea"/>
            </a:endParaRPr>
          </a:p>
        </p:txBody>
      </p:sp>
      <p:sp>
        <p:nvSpPr>
          <p:cNvPr id="5126" name="Textplatzhalter 3"/>
          <p:cNvSpPr>
            <a:spLocks noGrp="1"/>
          </p:cNvSpPr>
          <p:nvPr>
            <p:ph type="body" sz="quarter" idx="13"/>
          </p:nvPr>
        </p:nvSpPr>
        <p:spPr bwMode="auto">
          <a:xfrm>
            <a:off x="414338" y="301625"/>
            <a:ext cx="8207375" cy="287338"/>
          </a:xfrm>
        </p:spPr>
        <p:txBody>
          <a:bodyPr wrap="square" numCol="1" anchor="t" anchorCtr="0" compatLnSpc="1">
            <a:prstTxWarp prst="textNoShape">
              <a:avLst/>
            </a:prstTxWarp>
          </a:bodyPr>
          <a:lstStyle/>
          <a:p>
            <a:r>
              <a:rPr lang="de-DE" dirty="0">
                <a:latin typeface="Calibri" charset="0"/>
              </a:rPr>
              <a:t>Minimierung der landwirtschaftlichen Einträge von Tierarzneimitteln in die Umwelt</a:t>
            </a:r>
            <a:endParaRPr dirty="0">
              <a:latin typeface="Calibri" charset="0"/>
            </a:endParaRPr>
          </a:p>
        </p:txBody>
      </p:sp>
      <p:sp>
        <p:nvSpPr>
          <p:cNvPr id="5123" name="Datumsplatzhalter 6"/>
          <p:cNvSpPr>
            <a:spLocks noGrp="1"/>
          </p:cNvSpPr>
          <p:nvPr>
            <p:ph type="dt"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E8078B7-CDEE-468B-8965-D846D62AAC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5124" name="Fußzeilenplatzhalter 5"/>
          <p:cNvSpPr>
            <a:spLocks noGrp="1"/>
          </p:cNvSpPr>
          <p:nvPr>
            <p:ph type="ftr"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5125" name="Foliennummernplatzhalter 4"/>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C63257E-6B51-8441-A4C3-0FAAE14A0A6C}" type="slidenum">
              <a:rPr lang="de-DE">
                <a:solidFill>
                  <a:schemeClr val="bg1"/>
                </a:solidFill>
              </a:rPr>
              <a:pPr fontAlgn="base">
                <a:spcBef>
                  <a:spcPct val="0"/>
                </a:spcBef>
                <a:spcAft>
                  <a:spcPct val="0"/>
                </a:spcAft>
              </a:pPr>
              <a:t>2</a:t>
            </a:fld>
            <a:endParaRPr lang="de-DE">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Risikominimierung durch Vorsorgeprinzip</a:t>
            </a:r>
          </a:p>
        </p:txBody>
      </p:sp>
      <p:sp>
        <p:nvSpPr>
          <p:cNvPr id="9" name="Inhaltsplatzhalter 8"/>
          <p:cNvSpPr>
            <a:spLocks noGrp="1"/>
          </p:cNvSpPr>
          <p:nvPr>
            <p:ph idx="1"/>
          </p:nvPr>
        </p:nvSpPr>
        <p:spPr>
          <a:xfrm>
            <a:off x="414338" y="1493838"/>
            <a:ext cx="7614046" cy="4868862"/>
          </a:xfrm>
        </p:spPr>
        <p:txBody>
          <a:bodyPr>
            <a:normAutofit/>
          </a:bodyPr>
          <a:lstStyle/>
          <a:p>
            <a:pPr lvl="1" fontAlgn="auto">
              <a:lnSpc>
                <a:spcPct val="110000"/>
              </a:lnSpc>
              <a:spcAft>
                <a:spcPts val="0"/>
              </a:spcAft>
              <a:tabLst>
                <a:tab pos="1524000" algn="l"/>
              </a:tabLst>
              <a:defRPr/>
            </a:pPr>
            <a:r>
              <a:rPr lang="de-DE" b="1" dirty="0">
                <a:ea typeface="+mn-ea"/>
              </a:rPr>
              <a:t>Warum „Prinzip der Risikominimierung durch Vorsorgeprinzip“ anwenden?  </a:t>
            </a:r>
            <a:br>
              <a:rPr lang="de-DE" b="1" dirty="0">
                <a:ea typeface="+mn-ea"/>
              </a:rPr>
            </a:br>
            <a:endParaRPr lang="de-DE" b="1" dirty="0">
              <a:ea typeface="+mn-ea"/>
            </a:endParaRP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Problematik von Tierarzneimitteln in der Umwelt auf Basis des Vorsorgeprinzips angehen</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Wenn frühzeitig aufgrund erster Anzeichen eines möglicherweise wachsenden Problems sensibilisiert wird, können gemeinsam mit allen Akteure Lösungen diskutiert werden</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Beispiel für aktuelle Wissenslücken: Wirkungen von Tierarzneimitteln auf Nicht-Zielorganismen </a:t>
            </a:r>
          </a:p>
          <a:p>
            <a:pPr marL="162000" lvl="1" indent="-162000" fontAlgn="auto">
              <a:lnSpc>
                <a:spcPct val="110000"/>
              </a:lnSpc>
              <a:spcAft>
                <a:spcPts val="0"/>
              </a:spcAft>
              <a:buFont typeface="Arial" panose="020B0604020202020204" pitchFamily="34" charset="0"/>
              <a:buChar char="•"/>
              <a:tabLst>
                <a:tab pos="1524000" algn="l"/>
              </a:tabLst>
              <a:defRPr/>
            </a:pPr>
            <a:r>
              <a:rPr lang="de-DE" dirty="0">
                <a:ea typeface="+mn-ea"/>
              </a:rPr>
              <a:t>Beispiel für fehlende Vorsorge in der Vergangenheit: </a:t>
            </a:r>
            <a:r>
              <a:rPr lang="en-US" dirty="0" err="1">
                <a:ea typeface="+mn-ea"/>
              </a:rPr>
              <a:t>Dichlordiphenyltrichlorethan</a:t>
            </a:r>
            <a:r>
              <a:rPr lang="en-US" dirty="0">
                <a:ea typeface="+mn-ea"/>
              </a:rPr>
              <a:t> (</a:t>
            </a:r>
            <a:r>
              <a:rPr lang="de-DE" dirty="0">
                <a:ea typeface="+mn-ea"/>
              </a:rPr>
              <a:t>DDT), </a:t>
            </a:r>
            <a:r>
              <a:rPr lang="de-DE" dirty="0" err="1">
                <a:ea typeface="+mn-ea"/>
              </a:rPr>
              <a:t>Neonikotinoide</a:t>
            </a:r>
            <a:endParaRPr lang="de-DE" dirty="0">
              <a:ea typeface="+mn-ea"/>
            </a:endParaRPr>
          </a:p>
          <a:p>
            <a:pPr lvl="1" fontAlgn="auto">
              <a:spcBef>
                <a:spcPts val="1200"/>
              </a:spcBef>
              <a:spcAft>
                <a:spcPts val="0"/>
              </a:spcAft>
              <a:tabLst>
                <a:tab pos="1524000" algn="l"/>
              </a:tabLst>
              <a:defRPr/>
            </a:pPr>
            <a:endParaRPr lang="de-DE" sz="1600" dirty="0">
              <a:ea typeface="+mn-ea"/>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40BE7CB-517F-4ADD-B46F-E1925002F92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20</a:t>
            </a:fld>
            <a:endParaRPr lang="de-DE">
              <a:solidFill>
                <a:schemeClr val="bg1"/>
              </a:solidFill>
            </a:endParaRPr>
          </a:p>
        </p:txBody>
      </p:sp>
    </p:spTree>
    <p:extLst>
      <p:ext uri="{BB962C8B-B14F-4D97-AF65-F5344CB8AC3E}">
        <p14:creationId xmlns:p14="http://schemas.microsoft.com/office/powerpoint/2010/main" val="2630984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Balance halten zwischen Tierwohl, Umweltschutz und Ökonomie</a:t>
            </a:r>
          </a:p>
        </p:txBody>
      </p:sp>
      <p:sp>
        <p:nvSpPr>
          <p:cNvPr id="2" name="Textfeld 1"/>
          <p:cNvSpPr txBox="1"/>
          <p:nvPr/>
        </p:nvSpPr>
        <p:spPr>
          <a:xfrm>
            <a:off x="390142" y="1335111"/>
            <a:ext cx="7726745" cy="854080"/>
          </a:xfrm>
          <a:prstGeom prst="rect">
            <a:avLst/>
          </a:prstGeom>
          <a:noFill/>
        </p:spPr>
        <p:txBody>
          <a:bodyPr wrap="square" rtlCol="0">
            <a:spAutoFit/>
          </a:bodyPr>
          <a:lstStyle/>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Landwirtinnen und Landwirte haben eine große Verantwortung und müssen täglich eine Vielzahl von Kriterien in ihren Entscheidungen berücksichtigen</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Es handelt sich meistens um Kompromisse</a:t>
            </a:r>
          </a:p>
        </p:txBody>
      </p:sp>
      <p:grpSp>
        <p:nvGrpSpPr>
          <p:cNvPr id="3" name="Gruppieren 2" descr="Die Darstellung zeigt eine Waage in Balance. Auf einer Seite liegt ein Kreis, der die Worte &quot;Tierschutz, Tierwohl, Verbraucherschutz, Naturschutz und Umweltschutz&quot; enthält. Auf der anderen Seite liegt ein Kreis, der der die Worte &quot;Ökonomie und Arbeitsschutz&quot; enthält.&#10;" title="Balance halten zwischen Tierwohl, Umweltschutz und Ökonomie"/>
          <p:cNvGrpSpPr/>
          <p:nvPr/>
        </p:nvGrpSpPr>
        <p:grpSpPr>
          <a:xfrm>
            <a:off x="395536" y="2564904"/>
            <a:ext cx="8280920" cy="3744416"/>
            <a:chOff x="395536" y="2564904"/>
            <a:chExt cx="8280920" cy="3744416"/>
          </a:xfrm>
        </p:grpSpPr>
        <p:sp>
          <p:nvSpPr>
            <p:cNvPr id="5" name="Gleichschenkliges Dreieck 4"/>
            <p:cNvSpPr/>
            <p:nvPr/>
          </p:nvSpPr>
          <p:spPr>
            <a:xfrm>
              <a:off x="3954588" y="5186801"/>
              <a:ext cx="1224136" cy="1122519"/>
            </a:xfrm>
            <a:prstGeom prst="triangle">
              <a:avLst>
                <a:gd name="adj" fmla="val 48302"/>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899592" y="5085184"/>
              <a:ext cx="7337878" cy="7200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Ellipse 17"/>
            <p:cNvSpPr/>
            <p:nvPr/>
          </p:nvSpPr>
          <p:spPr>
            <a:xfrm>
              <a:off x="467544" y="2564904"/>
              <a:ext cx="2520000" cy="252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mj-lt"/>
              </a:endParaRPr>
            </a:p>
          </p:txBody>
        </p:sp>
        <p:sp>
          <p:nvSpPr>
            <p:cNvPr id="12" name="Textfeld 11"/>
            <p:cNvSpPr txBox="1"/>
            <p:nvPr/>
          </p:nvSpPr>
          <p:spPr>
            <a:xfrm>
              <a:off x="395536" y="2949912"/>
              <a:ext cx="2705481" cy="1631216"/>
            </a:xfrm>
            <a:prstGeom prst="rect">
              <a:avLst/>
            </a:prstGeom>
            <a:noFill/>
          </p:spPr>
          <p:txBody>
            <a:bodyPr wrap="square" rtlCol="0">
              <a:spAutoFit/>
            </a:bodyPr>
            <a:lstStyle/>
            <a:p>
              <a:pPr algn="ctr"/>
              <a:r>
                <a:rPr lang="de-DE" sz="2000" dirty="0"/>
                <a:t>Tierschutz</a:t>
              </a:r>
            </a:p>
            <a:p>
              <a:pPr algn="ctr"/>
              <a:r>
                <a:rPr lang="de-DE" sz="2000" dirty="0" err="1"/>
                <a:t>Tierwohl</a:t>
              </a:r>
              <a:endParaRPr lang="de-DE" sz="2000" dirty="0"/>
            </a:p>
            <a:p>
              <a:pPr algn="ctr"/>
              <a:r>
                <a:rPr lang="de-DE" sz="2000" dirty="0"/>
                <a:t>Verbraucherschutz Naturschutz </a:t>
              </a:r>
            </a:p>
            <a:p>
              <a:pPr algn="ctr"/>
              <a:r>
                <a:rPr lang="de-DE" sz="2000" dirty="0"/>
                <a:t>Umweltschutz</a:t>
              </a:r>
            </a:p>
          </p:txBody>
        </p:sp>
        <p:sp>
          <p:nvSpPr>
            <p:cNvPr id="13" name="Ellipse 12"/>
            <p:cNvSpPr/>
            <p:nvPr/>
          </p:nvSpPr>
          <p:spPr>
            <a:xfrm>
              <a:off x="6156456" y="2565184"/>
              <a:ext cx="2520000" cy="252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mj-lt"/>
              </a:endParaRPr>
            </a:p>
          </p:txBody>
        </p:sp>
        <p:sp>
          <p:nvSpPr>
            <p:cNvPr id="11" name="Textfeld 10"/>
            <p:cNvSpPr txBox="1"/>
            <p:nvPr/>
          </p:nvSpPr>
          <p:spPr>
            <a:xfrm>
              <a:off x="6516216" y="3350969"/>
              <a:ext cx="1772866" cy="707886"/>
            </a:xfrm>
            <a:prstGeom prst="rect">
              <a:avLst/>
            </a:prstGeom>
            <a:noFill/>
          </p:spPr>
          <p:txBody>
            <a:bodyPr wrap="square" rtlCol="0">
              <a:spAutoFit/>
            </a:bodyPr>
            <a:lstStyle/>
            <a:p>
              <a:pPr algn="ctr"/>
              <a:r>
                <a:rPr lang="de-DE" sz="2000" dirty="0"/>
                <a:t>Ökonomie</a:t>
              </a:r>
            </a:p>
            <a:p>
              <a:pPr algn="ctr"/>
              <a:r>
                <a:rPr lang="de-DE" sz="2000" dirty="0"/>
                <a:t>Arbeitsschutz</a:t>
              </a:r>
            </a:p>
          </p:txBody>
        </p:sp>
      </p:gr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cs typeface="Arial" pitchFamily="34"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5E8793B6-0B6E-4F81-B7EC-DB61B2053BAB}"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21</a:t>
            </a:fld>
            <a:endParaRPr lang="de-DE">
              <a:solidFill>
                <a:schemeClr val="bg1"/>
              </a:solidFill>
            </a:endParaRPr>
          </a:p>
        </p:txBody>
      </p:sp>
    </p:spTree>
    <p:extLst>
      <p:ext uri="{BB962C8B-B14F-4D97-AF65-F5344CB8AC3E}">
        <p14:creationId xmlns:p14="http://schemas.microsoft.com/office/powerpoint/2010/main" val="1642563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Behandlung aus Tierschutzgründen</a:t>
            </a:r>
          </a:p>
        </p:txBody>
      </p:sp>
      <p:sp>
        <p:nvSpPr>
          <p:cNvPr id="9" name="Inhaltsplatzhalter 8"/>
          <p:cNvSpPr>
            <a:spLocks noGrp="1"/>
          </p:cNvSpPr>
          <p:nvPr>
            <p:ph idx="1"/>
          </p:nvPr>
        </p:nvSpPr>
        <p:spPr>
          <a:xfrm>
            <a:off x="414338" y="1493838"/>
            <a:ext cx="819011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Jeder Tierarzneimittel-Einsatz sollte kritisch hinterfragt werden</a:t>
            </a:r>
          </a:p>
          <a:p>
            <a:pPr marL="324000" lvl="2" fontAlgn="auto">
              <a:lnSpc>
                <a:spcPct val="110000"/>
              </a:lnSpc>
              <a:spcAft>
                <a:spcPts val="0"/>
              </a:spcAft>
              <a:buFont typeface="Symbol" panose="05050102010706020507" pitchFamily="18" charset="2"/>
              <a:buChar char="-"/>
              <a:defRPr/>
            </a:pPr>
            <a:r>
              <a:rPr lang="de-DE" dirty="0">
                <a:ea typeface="+mn-ea"/>
              </a:rPr>
              <a:t>Berücksichtigung von Tierschutzkriterien, Behandlungsdauer, Genesungschancen, Alternativen (Homöopathie, Nottötung)</a:t>
            </a:r>
          </a:p>
          <a:p>
            <a:pPr marL="324000" lvl="2" fontAlgn="auto">
              <a:lnSpc>
                <a:spcPct val="110000"/>
              </a:lnSpc>
              <a:spcAft>
                <a:spcPts val="0"/>
              </a:spcAft>
              <a:buFont typeface="Symbol" panose="05050102010706020507" pitchFamily="18" charset="2"/>
              <a:buChar char="-"/>
              <a:defRPr/>
            </a:pPr>
            <a:r>
              <a:rPr lang="de-DE" dirty="0">
                <a:ea typeface="+mn-ea"/>
              </a:rPr>
              <a:t>Kommunikation mit Tierärztin oder Tierarzt</a:t>
            </a:r>
          </a:p>
          <a:p>
            <a:pPr marL="447750" lvl="2" indent="-285750" fontAlgn="auto">
              <a:lnSpc>
                <a:spcPct val="110000"/>
              </a:lnSpc>
              <a:spcAft>
                <a:spcPts val="0"/>
              </a:spcAft>
              <a:buFont typeface="Arial" panose="020B0604020202020204" pitchFamily="34" charset="0"/>
              <a:buChar char="•"/>
              <a:defRPr/>
            </a:pP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Komplexe Auswahlkriterien für Tierarzneimittel für lebensmittelliefernde Tiere</a:t>
            </a:r>
          </a:p>
          <a:p>
            <a:pPr marL="324000" lvl="2" fontAlgn="auto">
              <a:lnSpc>
                <a:spcPct val="110000"/>
              </a:lnSpc>
              <a:spcAft>
                <a:spcPts val="0"/>
              </a:spcAft>
              <a:buFont typeface="Symbol" panose="05050102010706020507" pitchFamily="18" charset="2"/>
              <a:buChar char="-"/>
              <a:defRPr/>
            </a:pPr>
            <a:r>
              <a:rPr lang="de-DE" dirty="0">
                <a:ea typeface="+mn-ea"/>
              </a:rPr>
              <a:t>Nebenwirkungen, Anwendersicherheit, Vermeidung von Resistenzbildung,  Lebensmittelsicherheit, Verbraucherschutz</a:t>
            </a:r>
          </a:p>
          <a:p>
            <a:pPr marL="447750" lvl="2" indent="-285750" fontAlgn="auto">
              <a:lnSpc>
                <a:spcPct val="110000"/>
              </a:lnSpc>
              <a:spcAft>
                <a:spcPts val="0"/>
              </a:spcAft>
              <a:buFont typeface="Symbol" panose="05050102010706020507" pitchFamily="18" charset="2"/>
              <a:buChar char="-"/>
              <a:defRPr/>
            </a:pPr>
            <a:endParaRPr lang="de-DE" dirty="0">
              <a:ea typeface="+mn-ea"/>
            </a:endParaRPr>
          </a:p>
          <a:p>
            <a:pPr marL="3456000" lvl="2" indent="0" fontAlgn="auto">
              <a:lnSpc>
                <a:spcPct val="110000"/>
              </a:lnSpc>
              <a:spcAft>
                <a:spcPts val="0"/>
              </a:spcAft>
              <a:buNone/>
              <a:defRPr/>
            </a:pPr>
            <a:r>
              <a:rPr lang="de-DE" b="1" dirty="0">
                <a:ea typeface="+mn-ea"/>
              </a:rPr>
              <a:t>Beispiel für sehr kritischen ökonomischen Anreiz:</a:t>
            </a:r>
            <a:r>
              <a:rPr lang="de-DE" dirty="0">
                <a:ea typeface="+mn-ea"/>
              </a:rPr>
              <a:t> Trockensteller mit Antibiotika sind durchschnittlich günstiger als Trockensteller ohne Zusatz von Tierarzneimitteln </a:t>
            </a:r>
            <a:endParaRPr dirty="0">
              <a:ea typeface="+mn-ea"/>
            </a:endParaRPr>
          </a:p>
          <a:p>
            <a:pPr marL="285750" lvl="1" indent="-285750" fontAlgn="auto">
              <a:spcAft>
                <a:spcPts val="0"/>
              </a:spcAft>
              <a:buFont typeface="Arial" panose="020B0604020202020204" pitchFamily="34" charset="0"/>
              <a:buChar char="•"/>
              <a:defRPr/>
            </a:pPr>
            <a:endParaRPr lang="de-DE" sz="1600" dirty="0">
              <a:ea typeface="+mn-ea"/>
            </a:endParaRPr>
          </a:p>
          <a:p>
            <a:pPr lvl="1" fontAlgn="auto">
              <a:spcAft>
                <a:spcPts val="0"/>
              </a:spcAft>
              <a:defRPr/>
            </a:pPr>
            <a:endParaRPr lang="de-DE" sz="1600" dirty="0">
              <a:ea typeface="+mn-ea"/>
            </a:endParaRPr>
          </a:p>
          <a:p>
            <a:pPr lvl="1" fontAlgn="auto">
              <a:spcAft>
                <a:spcPts val="0"/>
              </a:spcAft>
              <a:defRPr/>
            </a:pP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pic>
        <p:nvPicPr>
          <p:cNvPr id="2" name="Grafik 1" descr="Foto: Hände in Gummihandschuhen an Kuheuter bei Applikation mittels Einwegspritze." title="Kuheuter mit Applikation">
            <a:extLst>
              <a:ext uri="{FF2B5EF4-FFF2-40B4-BE49-F238E27FC236}">
                <a16:creationId xmlns:a16="http://schemas.microsoft.com/office/drawing/2014/main" id="{AAFE28DD-09E5-43DB-876D-D3DD64D25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9992" y="3829862"/>
            <a:ext cx="3017912" cy="2263434"/>
          </a:xfrm>
          <a:prstGeom prst="rect">
            <a:avLst/>
          </a:prstGeom>
        </p:spPr>
      </p:pic>
      <p:sp>
        <p:nvSpPr>
          <p:cNvPr id="10" name="Textfeld 9"/>
          <p:cNvSpPr txBox="1"/>
          <p:nvPr/>
        </p:nvSpPr>
        <p:spPr>
          <a:xfrm>
            <a:off x="3923928" y="5911388"/>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4E162524-6FDB-4EAD-B6F6-18BA38897E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22</a:t>
            </a:fld>
            <a:endParaRPr lang="de-DE">
              <a:solidFill>
                <a:schemeClr val="bg1"/>
              </a:solidFill>
            </a:endParaRPr>
          </a:p>
        </p:txBody>
      </p:sp>
    </p:spTree>
    <p:extLst>
      <p:ext uri="{BB962C8B-B14F-4D97-AF65-F5344CB8AC3E}">
        <p14:creationId xmlns:p14="http://schemas.microsoft.com/office/powerpoint/2010/main" val="1232679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Beispiele für nachrangige Berücksichtigung von Umweltrisiken</a:t>
            </a:r>
          </a:p>
        </p:txBody>
      </p:sp>
      <p:sp>
        <p:nvSpPr>
          <p:cNvPr id="9" name="Inhaltsplatzhalter 8"/>
          <p:cNvSpPr>
            <a:spLocks noGrp="1"/>
          </p:cNvSpPr>
          <p:nvPr>
            <p:ph idx="1"/>
          </p:nvPr>
        </p:nvSpPr>
        <p:spPr>
          <a:xfrm>
            <a:off x="414337" y="1493838"/>
            <a:ext cx="8034509" cy="4868862"/>
          </a:xfrm>
        </p:spPr>
        <p:txBody>
          <a:bodyPr>
            <a:normAutofit/>
          </a:bodyPr>
          <a:lstStyle/>
          <a:p>
            <a:pPr marL="162000" indent="-162000">
              <a:lnSpc>
                <a:spcPct val="110000"/>
              </a:lnSpc>
              <a:buFont typeface="Arial" panose="020B0604020202020204" pitchFamily="34" charset="0"/>
              <a:buChar char="•"/>
            </a:pPr>
            <a:r>
              <a:rPr lang="de-DE" b="0" dirty="0"/>
              <a:t>Erkrankungen, bei denen das Tier leidet</a:t>
            </a:r>
          </a:p>
          <a:p>
            <a:pPr marL="324000" lvl="2">
              <a:lnSpc>
                <a:spcPct val="110000"/>
              </a:lnSpc>
              <a:buFont typeface="Symbol" panose="05050102010706020507" pitchFamily="18" charset="2"/>
              <a:buChar char="-"/>
            </a:pPr>
            <a:r>
              <a:rPr lang="de-DE" dirty="0"/>
              <a:t>Nicht-Behandeln ist gesetzeswidrig</a:t>
            </a:r>
          </a:p>
          <a:p>
            <a:pPr marL="324000" lvl="2">
              <a:lnSpc>
                <a:spcPct val="110000"/>
              </a:lnSpc>
              <a:buFont typeface="Symbol" panose="05050102010706020507" pitchFamily="18" charset="2"/>
              <a:buChar char="-"/>
            </a:pPr>
            <a:r>
              <a:rPr lang="de-DE" dirty="0"/>
              <a:t>Alternative: Bei wenig Aussicht auf Besserung eventuell fachgerechte Nottötung in Erwägung ziehen</a:t>
            </a:r>
            <a:endParaRPr lang="de-DE" b="1" dirty="0"/>
          </a:p>
          <a:p>
            <a:pPr marL="447750" lvl="2" indent="-285750">
              <a:lnSpc>
                <a:spcPct val="110000"/>
              </a:lnSpc>
              <a:buFont typeface="Arial" panose="020B0604020202020204" pitchFamily="34" charset="0"/>
              <a:buChar char="•"/>
            </a:pPr>
            <a:endParaRPr lang="de-DE" b="1" dirty="0"/>
          </a:p>
          <a:p>
            <a:pPr lvl="2">
              <a:lnSpc>
                <a:spcPct val="110000"/>
              </a:lnSpc>
              <a:buFont typeface="Arial" panose="020B0604020202020204" pitchFamily="34" charset="0"/>
              <a:buChar char="•"/>
            </a:pPr>
            <a:r>
              <a:rPr lang="de-DE" dirty="0"/>
              <a:t>Schmerzhafte Eingriffe am Tier, z.B. Ferkelkastration </a:t>
            </a:r>
            <a:r>
              <a:rPr lang="de-DE" dirty="0">
                <a:sym typeface="Wingdings" panose="05000000000000000000" pitchFamily="2" charset="2"/>
              </a:rPr>
              <a:t> Einsatz von Tierarzneimitteln (Betäubungsmittel, NSAID) aus Tierschutzgründen geboten</a:t>
            </a:r>
            <a:endParaRPr lang="de-DE" dirty="0"/>
          </a:p>
          <a:p>
            <a:pPr lvl="1" fontAlgn="auto">
              <a:spcAft>
                <a:spcPts val="0"/>
              </a:spcAft>
              <a:defRPr/>
            </a:pPr>
            <a:endParaRPr dirty="0"/>
          </a:p>
        </p:txBody>
      </p:sp>
      <p:pic>
        <p:nvPicPr>
          <p:cNvPr id="2" name="Grafik 1" descr="Foto: Hände in Gummihandschuhen halten Skalpell an Hoden eines Ferkels." title="Ferkelkastration"/>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4360" y="3645024"/>
            <a:ext cx="3225552" cy="2738359"/>
          </a:xfrm>
          <a:prstGeom prst="rect">
            <a:avLst/>
          </a:prstGeom>
        </p:spPr>
      </p:pic>
      <p:sp>
        <p:nvSpPr>
          <p:cNvPr id="10" name="Textfeld 9"/>
          <p:cNvSpPr txBox="1"/>
          <p:nvPr/>
        </p:nvSpPr>
        <p:spPr>
          <a:xfrm>
            <a:off x="3923928" y="6199420"/>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23</a:t>
            </a:fld>
            <a:endParaRPr lang="de-DE">
              <a:solidFill>
                <a:schemeClr val="bg1"/>
              </a:solidFill>
            </a:endParaRPr>
          </a:p>
        </p:txBody>
      </p:sp>
    </p:spTree>
    <p:extLst>
      <p:ext uri="{BB962C8B-B14F-4D97-AF65-F5344CB8AC3E}">
        <p14:creationId xmlns:p14="http://schemas.microsoft.com/office/powerpoint/2010/main" val="2749696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Beispiel: Synchronisation versus Präventives Gesundheitsmanagement</a:t>
            </a:r>
          </a:p>
        </p:txBody>
      </p:sp>
      <p:sp>
        <p:nvSpPr>
          <p:cNvPr id="9" name="Inhaltsplatzhalter 8"/>
          <p:cNvSpPr>
            <a:spLocks noGrp="1"/>
          </p:cNvSpPr>
          <p:nvPr>
            <p:ph idx="1"/>
          </p:nvPr>
        </p:nvSpPr>
        <p:spPr>
          <a:xfrm>
            <a:off x="414338" y="1493838"/>
            <a:ext cx="7974086" cy="4868862"/>
          </a:xfrm>
        </p:spPr>
        <p:txBody>
          <a:bodyPr>
            <a:normAutofit/>
          </a:bodyPr>
          <a:lstStyle/>
          <a:p>
            <a:pPr lvl="1" fontAlgn="auto">
              <a:lnSpc>
                <a:spcPct val="110000"/>
              </a:lnSpc>
              <a:spcAft>
                <a:spcPts val="0"/>
              </a:spcAft>
              <a:defRPr/>
            </a:pPr>
            <a:r>
              <a:rPr lang="de-DE" b="1" dirty="0"/>
              <a:t>Pro Synchronisation</a:t>
            </a:r>
          </a:p>
          <a:p>
            <a:pPr marL="162000" lvl="1" indent="-162000" fontAlgn="auto">
              <a:lnSpc>
                <a:spcPct val="110000"/>
              </a:lnSpc>
              <a:spcAft>
                <a:spcPts val="0"/>
              </a:spcAft>
              <a:buFont typeface="Arial" panose="020B0604020202020204" pitchFamily="34" charset="0"/>
              <a:buChar char="•"/>
              <a:defRPr/>
            </a:pPr>
            <a:r>
              <a:rPr lang="de-DE" dirty="0"/>
              <a:t>Optimierte innerbetriebliche Prozesse vermindern Verschleppung von Krankheitserregern</a:t>
            </a:r>
          </a:p>
          <a:p>
            <a:pPr marL="324000" lvl="2" fontAlgn="auto">
              <a:lnSpc>
                <a:spcPct val="110000"/>
              </a:lnSpc>
              <a:spcAft>
                <a:spcPts val="0"/>
              </a:spcAft>
              <a:buFont typeface="Symbol" panose="05050102010706020507" pitchFamily="18" charset="2"/>
              <a:buChar char="-"/>
              <a:defRPr/>
            </a:pPr>
            <a:r>
              <a:rPr lang="de-DE" dirty="0"/>
              <a:t>Rein-Raus-Prinzip</a:t>
            </a:r>
          </a:p>
          <a:p>
            <a:pPr marL="324000" lvl="2" fontAlgn="auto">
              <a:lnSpc>
                <a:spcPct val="110000"/>
              </a:lnSpc>
              <a:spcAft>
                <a:spcPts val="0"/>
              </a:spcAft>
              <a:buFont typeface="Symbol" panose="05050102010706020507" pitchFamily="18" charset="2"/>
              <a:buChar char="-"/>
              <a:defRPr/>
            </a:pPr>
            <a:r>
              <a:rPr lang="de-DE" dirty="0"/>
              <a:t>Arbeitsrichtung von jung zu alt</a:t>
            </a:r>
          </a:p>
          <a:p>
            <a:pPr marL="324000" lvl="2" fontAlgn="auto">
              <a:lnSpc>
                <a:spcPct val="110000"/>
              </a:lnSpc>
              <a:spcAft>
                <a:spcPts val="0"/>
              </a:spcAft>
              <a:buFont typeface="Symbol" panose="05050102010706020507" pitchFamily="18" charset="2"/>
              <a:buChar char="-"/>
              <a:defRPr/>
            </a:pPr>
            <a:r>
              <a:rPr lang="de-DE" dirty="0"/>
              <a:t>Reinigungs- und Desinfektionsmaßnahmen</a:t>
            </a:r>
            <a:endParaRPr lang="de-DE" b="1"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Verbesserung von präventiven Gesundheitsmanagement-Maßnahmen durch gleichzeitige intensive Tierbeobachtung</a:t>
            </a:r>
          </a:p>
          <a:p>
            <a:pPr marL="162000" lvl="1" indent="-162000" fontAlgn="auto">
              <a:lnSpc>
                <a:spcPct val="110000"/>
              </a:lnSpc>
              <a:spcAft>
                <a:spcPts val="0"/>
              </a:spcAft>
              <a:buFont typeface="Arial" panose="020B0604020202020204" pitchFamily="34" charset="0"/>
              <a:buChar char="•"/>
              <a:defRPr/>
            </a:pPr>
            <a:r>
              <a:rPr lang="de-DE" dirty="0">
                <a:ea typeface="+mn-ea"/>
              </a:rPr>
              <a:t>Einsparung von Kosten für Behandlung und Tierarzneimittel durch intensive Betreuung</a:t>
            </a:r>
          </a:p>
          <a:p>
            <a:pPr marL="285750" lvl="1" indent="-285750" fontAlgn="auto">
              <a:lnSpc>
                <a:spcPct val="110000"/>
              </a:lnSpc>
              <a:spcAft>
                <a:spcPts val="0"/>
              </a:spcAft>
              <a:buFont typeface="Arial" panose="020B0604020202020204" pitchFamily="34" charset="0"/>
              <a:buChar char="•"/>
              <a:defRPr/>
            </a:pPr>
            <a:endParaRPr lang="de-DE" dirty="0">
              <a:ea typeface="+mn-ea"/>
            </a:endParaRPr>
          </a:p>
          <a:p>
            <a:pPr lvl="1" fontAlgn="auto">
              <a:lnSpc>
                <a:spcPct val="110000"/>
              </a:lnSpc>
              <a:spcAft>
                <a:spcPts val="0"/>
              </a:spcAft>
              <a:defRPr/>
            </a:pPr>
            <a:r>
              <a:rPr lang="de-DE" b="1" dirty="0">
                <a:ea typeface="+mn-ea"/>
              </a:rPr>
              <a:t>Contra Synchronisation</a:t>
            </a:r>
          </a:p>
          <a:p>
            <a:pPr marL="162000" lvl="1" indent="-162000" fontAlgn="auto">
              <a:lnSpc>
                <a:spcPct val="110000"/>
              </a:lnSpc>
              <a:spcAft>
                <a:spcPts val="0"/>
              </a:spcAft>
              <a:buFont typeface="Arial" panose="020B0604020202020204" pitchFamily="34" charset="0"/>
              <a:buChar char="•"/>
              <a:defRPr/>
            </a:pPr>
            <a:r>
              <a:rPr lang="de-DE" dirty="0">
                <a:ea typeface="+mn-ea"/>
              </a:rPr>
              <a:t>Einsatz von Hormonen mit Umweltrisiko</a:t>
            </a:r>
          </a:p>
          <a:p>
            <a:pPr marL="285750" lvl="1" indent="-285750" fontAlgn="auto">
              <a:lnSpc>
                <a:spcPct val="110000"/>
              </a:lnSpc>
              <a:spcAft>
                <a:spcPts val="0"/>
              </a:spcAft>
              <a:buFont typeface="Arial" panose="020B0604020202020204" pitchFamily="34" charset="0"/>
              <a:buChar char="•"/>
              <a:defRPr/>
            </a:pPr>
            <a:endParaRPr lang="de-DE" dirty="0">
              <a:ea typeface="+mn-ea"/>
            </a:endParaRPr>
          </a:p>
          <a:p>
            <a:pPr lvl="1" fontAlgn="auto">
              <a:lnSpc>
                <a:spcPct val="110000"/>
              </a:lnSpc>
              <a:spcAft>
                <a:spcPts val="0"/>
              </a:spcAft>
              <a:defRPr/>
            </a:pPr>
            <a:r>
              <a:rPr lang="de-DE" b="1" u="sng" dirty="0">
                <a:ea typeface="+mn-ea"/>
              </a:rPr>
              <a:t>Bester Kompromiss</a:t>
            </a:r>
          </a:p>
          <a:p>
            <a:pPr marL="162000" lvl="1" indent="-162000" fontAlgn="auto">
              <a:lnSpc>
                <a:spcPct val="110000"/>
              </a:lnSpc>
              <a:spcAft>
                <a:spcPts val="0"/>
              </a:spcAft>
              <a:buFont typeface="Arial" panose="020B0604020202020204" pitchFamily="34" charset="0"/>
              <a:buChar char="•"/>
              <a:defRPr/>
            </a:pPr>
            <a:r>
              <a:rPr lang="de-DE" dirty="0">
                <a:ea typeface="+mn-ea"/>
                <a:sym typeface="Wingdings" panose="05000000000000000000" pitchFamily="2" charset="2"/>
              </a:rPr>
              <a:t>Mit gutem Management ist eine </a:t>
            </a:r>
            <a:r>
              <a:rPr lang="de-DE" dirty="0" err="1">
                <a:ea typeface="+mn-ea"/>
                <a:sym typeface="Wingdings" panose="05000000000000000000" pitchFamily="2" charset="2"/>
              </a:rPr>
              <a:t>Abferkelung</a:t>
            </a:r>
            <a:r>
              <a:rPr lang="de-DE" dirty="0">
                <a:ea typeface="+mn-ea"/>
                <a:sym typeface="Wingdings" panose="05000000000000000000" pitchFamily="2" charset="2"/>
              </a:rPr>
              <a:t> gruppenweise und ein Rein-Raus-Prinzip auch ohne den Einsatz von Tierarzneimitteln möglich</a:t>
            </a:r>
            <a:r>
              <a:rPr lang="de-DE" dirty="0">
                <a:ea typeface="+mn-ea"/>
              </a:rPr>
              <a:t> </a:t>
            </a: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lvl="1" fontAlgn="auto">
              <a:spcAft>
                <a:spcPts val="0"/>
              </a:spcAft>
              <a:defRPr/>
            </a:pPr>
            <a:endParaRPr sz="1600" dirty="0">
              <a:ea typeface="+mn-ea"/>
            </a:endParaRPr>
          </a:p>
          <a:p>
            <a:pPr marL="285750" lvl="1" indent="-285750" fontAlgn="auto">
              <a:spcAft>
                <a:spcPts val="0"/>
              </a:spcAft>
              <a:buFont typeface="Arial" panose="020B0604020202020204" pitchFamily="34" charset="0"/>
              <a:buChar char="•"/>
              <a:defRPr/>
            </a:pPr>
            <a:endParaRPr lang="de-DE" sz="1600" dirty="0">
              <a:ea typeface="+mn-ea"/>
            </a:endParaRPr>
          </a:p>
          <a:p>
            <a:pPr lvl="1" fontAlgn="auto">
              <a:spcAft>
                <a:spcPts val="0"/>
              </a:spcAft>
              <a:defRPr/>
            </a:pP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029A284C-F5B5-4E0F-AF80-180C793D21B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24</a:t>
            </a:fld>
            <a:endParaRPr lang="de-DE">
              <a:solidFill>
                <a:schemeClr val="bg1"/>
              </a:solidFill>
            </a:endParaRPr>
          </a:p>
        </p:txBody>
      </p:sp>
    </p:spTree>
    <p:extLst>
      <p:ext uri="{BB962C8B-B14F-4D97-AF65-F5344CB8AC3E}">
        <p14:creationId xmlns:p14="http://schemas.microsoft.com/office/powerpoint/2010/main" val="11306998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Verantwortung und Zielkonflikte</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44"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46" name="Fußzeilenplatzhalter 4"/>
          <p:cNvSpPr>
            <a:spLocks noGrp="1"/>
          </p:cNvSpPr>
          <p:nvPr>
            <p:ph type="ftr" sz="quarter" idx="16"/>
          </p:nvPr>
        </p:nvSpPr>
        <p:spPr bwMode="auto">
          <a:xfrm>
            <a:off x="1403350" y="6597650"/>
            <a:ext cx="5113338"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47" name="Foliennummernplatzhalter 5"/>
          <p:cNvSpPr>
            <a:spLocks noGrp="1"/>
          </p:cNvSpPr>
          <p:nvPr>
            <p:ph type="sldNum" sz="quarter" idx="17"/>
          </p:nvPr>
        </p:nvSpPr>
        <p:spPr bwMode="auto">
          <a:xfrm>
            <a:off x="8116888" y="6597650"/>
            <a:ext cx="557212"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25</a:t>
            </a:fld>
            <a:endParaRPr lang="de-DE">
              <a:solidFill>
                <a:schemeClr val="bg1"/>
              </a:solidFill>
            </a:endParaRPr>
          </a:p>
        </p:txBody>
      </p:sp>
      <p:pic>
        <p:nvPicPr>
          <p:cNvPr id="2" name="Grafik 1" descr="Entscheidungsbaum, der die Aspekte „Leiden des Tieres“, &quot;Ist Linderung durch andere Maßnahmen möglich&quot;, &quot;Tierarzt hinzuziehen&quot;, Tierarzneimittel-Behandlung&quot;, &quot;Nottötung&quot; etc. in einen Zusammenhang bringt." title="Entscheidungsbaum Behandlu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6558" y="1580764"/>
            <a:ext cx="8559178" cy="4656548"/>
          </a:xfrm>
          <a:prstGeom prst="rect">
            <a:avLst/>
          </a:prstGeom>
        </p:spPr>
      </p:pic>
    </p:spTree>
    <p:extLst>
      <p:ext uri="{BB962C8B-B14F-4D97-AF65-F5344CB8AC3E}">
        <p14:creationId xmlns:p14="http://schemas.microsoft.com/office/powerpoint/2010/main" val="13512076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Fazit – Verantwortung und Zielkonflikt</a:t>
            </a:r>
          </a:p>
        </p:txBody>
      </p:sp>
      <p:sp>
        <p:nvSpPr>
          <p:cNvPr id="9" name="Inhaltsplatzhalter 8">
            <a:extLst>
              <a:ext uri="{FF2B5EF4-FFF2-40B4-BE49-F238E27FC236}">
                <a16:creationId xmlns:a16="http://schemas.microsoft.com/office/drawing/2014/main" id="{F07CCB81-B6D8-45D2-9EC7-DB6E97CE678A}"/>
              </a:ext>
            </a:extLst>
          </p:cNvPr>
          <p:cNvSpPr>
            <a:spLocks noGrp="1"/>
          </p:cNvSpPr>
          <p:nvPr>
            <p:ph idx="1"/>
          </p:nvPr>
        </p:nvSpPr>
        <p:spPr>
          <a:xfrm>
            <a:off x="414337" y="1493838"/>
            <a:ext cx="8034509" cy="4868862"/>
          </a:xfrm>
        </p:spPr>
        <p:txBody>
          <a:bodyPr>
            <a:normAutofit/>
          </a:bodyPr>
          <a:lstStyle/>
          <a:p>
            <a:r>
              <a:rPr lang="de-DE" sz="1800" dirty="0"/>
              <a:t>Umweltrisiken bei Entscheidungen beachten:</a:t>
            </a:r>
          </a:p>
          <a:p>
            <a:endParaRPr lang="de-DE" dirty="0"/>
          </a:p>
          <a:p>
            <a:pPr marL="285750" lvl="1" indent="-285750" fontAlgn="auto">
              <a:spcAft>
                <a:spcPts val="0"/>
              </a:spcAft>
              <a:buClr>
                <a:schemeClr val="tx2"/>
              </a:buClr>
              <a:buFont typeface="Wingdings" panose="05000000000000000000" pitchFamily="2" charset="2"/>
              <a:buChar char="Ø"/>
              <a:defRPr/>
            </a:pPr>
            <a:r>
              <a:rPr lang="de-DE" sz="1800" dirty="0">
                <a:ea typeface="+mn-ea"/>
              </a:rPr>
              <a:t>Viele Risiken noch nicht bekannt, deswegen V</a:t>
            </a:r>
            <a:r>
              <a:rPr lang="en-US" sz="1800" dirty="0" err="1">
                <a:ea typeface="+mn-ea"/>
              </a:rPr>
              <a:t>orsorgeprinzip</a:t>
            </a:r>
            <a:r>
              <a:rPr lang="en-US" sz="1800" dirty="0">
                <a:ea typeface="+mn-ea"/>
              </a:rPr>
              <a:t> </a:t>
            </a:r>
            <a:r>
              <a:rPr lang="en-US" sz="1800" dirty="0" err="1">
                <a:ea typeface="+mn-ea"/>
              </a:rPr>
              <a:t>durch</a:t>
            </a:r>
            <a:r>
              <a:rPr lang="en-US" sz="1800" dirty="0">
                <a:ea typeface="+mn-ea"/>
              </a:rPr>
              <a:t> </a:t>
            </a:r>
            <a:r>
              <a:rPr lang="en-US" sz="1800" dirty="0" err="1">
                <a:ea typeface="+mn-ea"/>
              </a:rPr>
              <a:t>Risikominimierung</a:t>
            </a:r>
            <a:r>
              <a:rPr lang="en-US" sz="1800" dirty="0">
                <a:ea typeface="+mn-ea"/>
              </a:rPr>
              <a:t>. Das </a:t>
            </a:r>
            <a:r>
              <a:rPr lang="en-US" sz="1800" dirty="0" err="1">
                <a:ea typeface="+mn-ea"/>
              </a:rPr>
              <a:t>bedeutet</a:t>
            </a:r>
            <a:r>
              <a:rPr lang="en-US" sz="1800" dirty="0">
                <a:ea typeface="+mn-ea"/>
              </a:rPr>
              <a:t> </a:t>
            </a:r>
            <a:r>
              <a:rPr lang="en-US" sz="1800" dirty="0" err="1">
                <a:ea typeface="+mn-ea"/>
              </a:rPr>
              <a:t>vor</a:t>
            </a:r>
            <a:r>
              <a:rPr lang="en-US" sz="1800" dirty="0">
                <a:ea typeface="+mn-ea"/>
              </a:rPr>
              <a:t> </a:t>
            </a:r>
            <a:r>
              <a:rPr lang="en-US" sz="1800" dirty="0" err="1">
                <a:ea typeface="+mn-ea"/>
              </a:rPr>
              <a:t>allem</a:t>
            </a:r>
            <a:r>
              <a:rPr lang="en-US" sz="1800" dirty="0">
                <a:ea typeface="+mn-ea"/>
              </a:rPr>
              <a:t> den </a:t>
            </a:r>
            <a:r>
              <a:rPr lang="en-US" sz="1800" dirty="0" err="1">
                <a:ea typeface="+mn-ea"/>
              </a:rPr>
              <a:t>Einsatz</a:t>
            </a:r>
            <a:r>
              <a:rPr lang="en-US" sz="1800" dirty="0">
                <a:ea typeface="+mn-ea"/>
              </a:rPr>
              <a:t> von </a:t>
            </a:r>
            <a:r>
              <a:rPr lang="en-US" sz="1800" dirty="0" err="1">
                <a:ea typeface="+mn-ea"/>
              </a:rPr>
              <a:t>Tierarzneimitteln</a:t>
            </a:r>
            <a:r>
              <a:rPr lang="en-US" sz="1800" dirty="0">
                <a:ea typeface="+mn-ea"/>
              </a:rPr>
              <a:t> </a:t>
            </a:r>
            <a:r>
              <a:rPr lang="en-US" sz="1800" dirty="0" err="1">
                <a:ea typeface="+mn-ea"/>
              </a:rPr>
              <a:t>möglichst</a:t>
            </a:r>
            <a:r>
              <a:rPr lang="en-US" sz="1800" dirty="0">
                <a:ea typeface="+mn-ea"/>
              </a:rPr>
              <a:t> </a:t>
            </a:r>
            <a:r>
              <a:rPr lang="en-US" sz="1800" dirty="0" err="1">
                <a:ea typeface="+mn-ea"/>
              </a:rPr>
              <a:t>zu</a:t>
            </a:r>
            <a:r>
              <a:rPr lang="en-US" sz="1800" dirty="0">
                <a:ea typeface="+mn-ea"/>
              </a:rPr>
              <a:t> </a:t>
            </a:r>
            <a:r>
              <a:rPr lang="en-US" sz="1800" dirty="0" err="1">
                <a:ea typeface="+mn-ea"/>
              </a:rPr>
              <a:t>minimieren</a:t>
            </a:r>
            <a:r>
              <a:rPr lang="en-US" sz="1800" dirty="0">
                <a:ea typeface="+mn-ea"/>
              </a:rPr>
              <a:t>. </a:t>
            </a:r>
          </a:p>
          <a:p>
            <a:pPr marL="285750" lvl="1" indent="-285750" fontAlgn="auto">
              <a:spcAft>
                <a:spcPts val="0"/>
              </a:spcAft>
              <a:buClr>
                <a:schemeClr val="tx2"/>
              </a:buClr>
              <a:buFont typeface="Wingdings" panose="05000000000000000000" pitchFamily="2" charset="2"/>
              <a:buChar char="Ø"/>
              <a:defRPr/>
            </a:pPr>
            <a:endParaRPr lang="de-DE" sz="1800" dirty="0">
              <a:ea typeface="+mn-ea"/>
            </a:endParaRPr>
          </a:p>
          <a:p>
            <a:pPr marL="285750" lvl="1" indent="-285750" fontAlgn="auto">
              <a:spcAft>
                <a:spcPts val="0"/>
              </a:spcAft>
              <a:buClr>
                <a:schemeClr val="tx2"/>
              </a:buClr>
              <a:buFont typeface="Wingdings" panose="05000000000000000000" pitchFamily="2" charset="2"/>
              <a:buChar char="Ø"/>
              <a:defRPr/>
            </a:pPr>
            <a:r>
              <a:rPr lang="de-DE" sz="1800" dirty="0">
                <a:ea typeface="+mn-ea"/>
              </a:rPr>
              <a:t>Landwirtinnen/ -wirte tragen große Verantwortung und können vieles mit Ihren Entscheidungen bewegen: </a:t>
            </a:r>
          </a:p>
          <a:p>
            <a:pPr marL="285750" lvl="1" indent="-285750" fontAlgn="auto">
              <a:spcAft>
                <a:spcPts val="0"/>
              </a:spcAft>
              <a:buClr>
                <a:schemeClr val="tx2"/>
              </a:buClr>
              <a:buFont typeface="Wingdings" panose="05000000000000000000" pitchFamily="2" charset="2"/>
              <a:buChar char="Ø"/>
              <a:defRPr/>
            </a:pPr>
            <a:endParaRPr lang="de-DE" sz="1800" dirty="0">
              <a:ea typeface="+mn-ea"/>
            </a:endParaRPr>
          </a:p>
          <a:p>
            <a:pPr marL="285750" lvl="1" indent="-285750" fontAlgn="auto">
              <a:spcAft>
                <a:spcPts val="0"/>
              </a:spcAft>
              <a:buClr>
                <a:schemeClr val="tx2"/>
              </a:buClr>
              <a:buFont typeface="Wingdings" panose="05000000000000000000" pitchFamily="2" charset="2"/>
              <a:buChar char="Ø"/>
              <a:defRPr/>
            </a:pPr>
            <a:r>
              <a:rPr lang="de-DE" sz="1800" dirty="0">
                <a:ea typeface="+mn-ea"/>
              </a:rPr>
              <a:t>Frequente Tierbeobachtung ist wichtig zur Vermeidung von Krankheiten und deren Ausbreitung</a:t>
            </a:r>
          </a:p>
          <a:p>
            <a:pPr marL="0" lvl="2" indent="0" fontAlgn="auto">
              <a:spcAft>
                <a:spcPts val="0"/>
              </a:spcAft>
              <a:buNone/>
              <a:defRPr/>
            </a:pPr>
            <a:endParaRPr lang="de-DE" sz="16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Verantwortung und Zielkonflikte</a:t>
            </a:r>
          </a:p>
        </p:txBody>
      </p:sp>
      <p:sp>
        <p:nvSpPr>
          <p:cNvPr id="11"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2" name="Fußzeilenplatzhalter 4"/>
          <p:cNvSpPr>
            <a:spLocks noGrp="1"/>
          </p:cNvSpPr>
          <p:nvPr>
            <p:ph type="ftr" sz="quarter" idx="16"/>
          </p:nvPr>
        </p:nvSpPr>
        <p:spPr bwMode="auto">
          <a:xfrm>
            <a:off x="1403350" y="6597650"/>
            <a:ext cx="5113338"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13" name="Foliennummernplatzhalter 5"/>
          <p:cNvSpPr>
            <a:spLocks noGrp="1"/>
          </p:cNvSpPr>
          <p:nvPr>
            <p:ph type="sldNum" sz="quarter" idx="17"/>
          </p:nvPr>
        </p:nvSpPr>
        <p:spPr bwMode="auto">
          <a:xfrm>
            <a:off x="8116888" y="6597650"/>
            <a:ext cx="557212"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26</a:t>
            </a:fld>
            <a:endParaRPr lang="de-DE">
              <a:solidFill>
                <a:schemeClr val="bg1"/>
              </a:solidFill>
            </a:endParaRPr>
          </a:p>
        </p:txBody>
      </p:sp>
    </p:spTree>
    <p:extLst>
      <p:ext uri="{BB962C8B-B14F-4D97-AF65-F5344CB8AC3E}">
        <p14:creationId xmlns:p14="http://schemas.microsoft.com/office/powerpoint/2010/main" val="1387008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3</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mn-lt"/>
              </a:rPr>
              <a:t>Handlungsmöglichkeiten im präventiven Gesundheitsmanagement</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27</a:t>
            </a:fld>
            <a:endParaRPr lang="de-DE">
              <a:solidFill>
                <a:schemeClr val="bg1"/>
              </a:solidFill>
            </a:endParaRPr>
          </a:p>
        </p:txBody>
      </p:sp>
    </p:spTree>
    <p:extLst>
      <p:ext uri="{BB962C8B-B14F-4D97-AF65-F5344CB8AC3E}">
        <p14:creationId xmlns:p14="http://schemas.microsoft.com/office/powerpoint/2010/main" val="3027464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Überblick - Präventives Gesundheitsmanagement </a:t>
            </a:r>
          </a:p>
        </p:txBody>
      </p:sp>
      <p:sp>
        <p:nvSpPr>
          <p:cNvPr id="2" name="Rechteck 1" descr="Hintergrund dunkelocker hinter allen Listenpunkten." title="Hintergrund Liste Präventives Gesundheitsmanagement"/>
          <p:cNvSpPr/>
          <p:nvPr/>
        </p:nvSpPr>
        <p:spPr>
          <a:xfrm>
            <a:off x="414338" y="1233515"/>
            <a:ext cx="5381798" cy="5075806"/>
          </a:xfrm>
          <a:prstGeom prst="rect">
            <a:avLst/>
          </a:prstGeom>
          <a:solidFill>
            <a:schemeClr val="accent3"/>
          </a:solidFill>
          <a:ln w="476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381844" y="1269921"/>
            <a:ext cx="5381798" cy="430887"/>
          </a:xfrm>
          <a:prstGeom prst="rect">
            <a:avLst/>
          </a:prstGeom>
          <a:noFill/>
        </p:spPr>
        <p:txBody>
          <a:bodyPr wrap="square" rtlCol="0">
            <a:spAutoFit/>
          </a:bodyPr>
          <a:lstStyle/>
          <a:p>
            <a:pPr algn="ctr"/>
            <a:r>
              <a:rPr lang="de-DE" sz="2200" b="1" dirty="0">
                <a:solidFill>
                  <a:schemeClr val="bg1"/>
                </a:solidFill>
                <a:latin typeface="Arial" panose="020B0604020202020204" pitchFamily="34" charset="0"/>
                <a:cs typeface="Arial" panose="020B0604020202020204" pitchFamily="34" charset="0"/>
              </a:rPr>
              <a:t>Präventives Gesundheitsmanagement</a:t>
            </a:r>
          </a:p>
        </p:txBody>
      </p:sp>
      <p:sp>
        <p:nvSpPr>
          <p:cNvPr id="28" name="Rechteck 27"/>
          <p:cNvSpPr/>
          <p:nvPr/>
        </p:nvSpPr>
        <p:spPr>
          <a:xfrm>
            <a:off x="568944" y="1770196"/>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Optimierung von Fütterung und Haltung</a:t>
            </a:r>
          </a:p>
        </p:txBody>
      </p:sp>
      <p:sp>
        <p:nvSpPr>
          <p:cNvPr id="29" name="Rechteck 28"/>
          <p:cNvSpPr/>
          <p:nvPr/>
        </p:nvSpPr>
        <p:spPr>
          <a:xfrm>
            <a:off x="568944" y="2418714"/>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Impfungen</a:t>
            </a:r>
          </a:p>
        </p:txBody>
      </p:sp>
      <p:sp>
        <p:nvSpPr>
          <p:cNvPr id="32" name="Rechteck 31"/>
          <p:cNvSpPr/>
          <p:nvPr/>
        </p:nvSpPr>
        <p:spPr>
          <a:xfrm>
            <a:off x="568944" y="3067232"/>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Hygiene</a:t>
            </a:r>
          </a:p>
        </p:txBody>
      </p:sp>
      <p:sp>
        <p:nvSpPr>
          <p:cNvPr id="3" name="Rechteck 2"/>
          <p:cNvSpPr/>
          <p:nvPr/>
        </p:nvSpPr>
        <p:spPr>
          <a:xfrm>
            <a:off x="568944" y="3715750"/>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Bekämpfung von Vektoren / Krankheitsüberträgern</a:t>
            </a:r>
          </a:p>
        </p:txBody>
      </p:sp>
      <p:sp>
        <p:nvSpPr>
          <p:cNvPr id="33" name="Rechteck 32"/>
          <p:cNvSpPr/>
          <p:nvPr/>
        </p:nvSpPr>
        <p:spPr>
          <a:xfrm>
            <a:off x="568944" y="4364268"/>
            <a:ext cx="5011168" cy="504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Checklisten, Monitoring</a:t>
            </a:r>
          </a:p>
        </p:txBody>
      </p:sp>
      <p:sp>
        <p:nvSpPr>
          <p:cNvPr id="6" name="Geschweifte Klammer rechts 5" descr="Geschweifte Klammer, die die ersten fünf Listenpunkte umfasst." title="Geschweifte Klammer Überblick Präventives Gesundheitsmanagement "/>
          <p:cNvSpPr/>
          <p:nvPr/>
        </p:nvSpPr>
        <p:spPr>
          <a:xfrm>
            <a:off x="5580112" y="1700808"/>
            <a:ext cx="864096" cy="3242590"/>
          </a:xfrm>
          <a:prstGeom prst="rightBrace">
            <a:avLst>
              <a:gd name="adj1" fmla="val 0"/>
              <a:gd name="adj2" fmla="val 50298"/>
            </a:avLst>
          </a:prstGeom>
          <a:ln w="539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25">
            <a:extLst>
              <a:ext uri="{FF2B5EF4-FFF2-40B4-BE49-F238E27FC236}">
                <a16:creationId xmlns:a16="http://schemas.microsoft.com/office/drawing/2014/main" id="{4E074DBC-6800-4A60-9FE0-94B13AB11C89}"/>
              </a:ext>
            </a:extLst>
          </p:cNvPr>
          <p:cNvSpPr txBox="1"/>
          <p:nvPr/>
        </p:nvSpPr>
        <p:spPr>
          <a:xfrm>
            <a:off x="6444208" y="2492896"/>
            <a:ext cx="2473852" cy="1596143"/>
          </a:xfrm>
          <a:prstGeom prst="rect">
            <a:avLst/>
          </a:prstGeom>
          <a:noFill/>
        </p:spPr>
        <p:txBody>
          <a:bodyPr wrap="square" rtlCol="0">
            <a:spAutoFit/>
          </a:bodyPr>
          <a:lstStyle/>
          <a:p>
            <a:pPr>
              <a:lnSpc>
                <a:spcPct val="110000"/>
              </a:lnSpc>
            </a:pPr>
            <a:r>
              <a:rPr lang="de-DE" sz="1500" dirty="0">
                <a:latin typeface="Arial" panose="020B0604020202020204" pitchFamily="34" charset="0"/>
                <a:cs typeface="Arial" panose="020B0604020202020204" pitchFamily="34" charset="0"/>
              </a:rPr>
              <a:t>Im Folgenden werden Beispiele für Maßnahmen mit besonders viel Verbesserungspotential aus diesen ausgewählten Bereichen gezeigt. </a:t>
            </a:r>
            <a:endParaRPr lang="en-US" sz="1500" dirty="0">
              <a:latin typeface="Arial" panose="020B0604020202020204" pitchFamily="34" charset="0"/>
              <a:cs typeface="Arial" panose="020B0604020202020204" pitchFamily="34" charset="0"/>
            </a:endParaRPr>
          </a:p>
        </p:txBody>
      </p:sp>
      <p:sp>
        <p:nvSpPr>
          <p:cNvPr id="34" name="Rechteck 33"/>
          <p:cNvSpPr/>
          <p:nvPr/>
        </p:nvSpPr>
        <p:spPr>
          <a:xfrm>
            <a:off x="568944" y="5012786"/>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Verbesserung des Immunstatus</a:t>
            </a:r>
          </a:p>
        </p:txBody>
      </p:sp>
      <p:sp>
        <p:nvSpPr>
          <p:cNvPr id="35" name="Rechteck 34"/>
          <p:cNvSpPr/>
          <p:nvPr/>
        </p:nvSpPr>
        <p:spPr>
          <a:xfrm>
            <a:off x="568944" y="5661304"/>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 und vieles mehr</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normAutofit/>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C9567E2-AD5E-4926-BC18-75953F9B28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28</a:t>
            </a:fld>
            <a:endParaRPr lang="de-DE">
              <a:solidFill>
                <a:schemeClr val="bg1"/>
              </a:solidFill>
            </a:endParaRPr>
          </a:p>
        </p:txBody>
      </p:sp>
    </p:spTree>
    <p:extLst>
      <p:ext uri="{BB962C8B-B14F-4D97-AF65-F5344CB8AC3E}">
        <p14:creationId xmlns:p14="http://schemas.microsoft.com/office/powerpoint/2010/main" val="4024346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Optimierung von Fütterung und Haltung I</a:t>
            </a:r>
          </a:p>
        </p:txBody>
      </p:sp>
      <p:sp>
        <p:nvSpPr>
          <p:cNvPr id="9" name="Inhaltsplatzhalter 8"/>
          <p:cNvSpPr>
            <a:spLocks noGrp="1"/>
          </p:cNvSpPr>
          <p:nvPr>
            <p:ph idx="1"/>
          </p:nvPr>
        </p:nvSpPr>
        <p:spPr>
          <a:xfrm>
            <a:off x="414338" y="1493838"/>
            <a:ext cx="7542038"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ea typeface="+mn-ea"/>
              </a:rPr>
              <a:t>Durchfallerkrankungen und Atemwegserkrankungen sind im Jungtierbereich die häufigsten Ursachen für Behandlungen </a:t>
            </a:r>
            <a:r>
              <a:rPr lang="de-DE" dirty="0">
                <a:ea typeface="+mn-ea"/>
                <a:sym typeface="Wingdings" panose="05000000000000000000" pitchFamily="2" charset="2"/>
              </a:rPr>
              <a:t> </a:t>
            </a:r>
            <a:r>
              <a:rPr lang="de-DE" dirty="0">
                <a:ea typeface="+mn-ea"/>
              </a:rPr>
              <a:t>krankheitsfördernden Faktoren wie Mangel/ Überversorgung, Zugluft, Temperaturschwankungen, zu hohe oder niedrige Luftfeuchtigkeit ausschließen</a:t>
            </a:r>
          </a:p>
          <a:p>
            <a:pPr marL="162000" indent="-162000">
              <a:lnSpc>
                <a:spcPct val="110000"/>
              </a:lnSpc>
              <a:spcAft>
                <a:spcPts val="0"/>
              </a:spcAft>
              <a:buFont typeface="Arial" panose="020B0604020202020204" pitchFamily="34" charset="0"/>
              <a:buChar char="•"/>
            </a:pPr>
            <a:r>
              <a:rPr lang="de-DE" b="0" dirty="0"/>
              <a:t>Schlechte Futterqualität oder fehlerhafte Zusammensetzung kann Krankheiten begünstigen oder auslösen </a:t>
            </a:r>
            <a:r>
              <a:rPr lang="de-DE" b="0" dirty="0">
                <a:sym typeface="Wingdings" panose="05000000000000000000" pitchFamily="2" charset="2"/>
              </a:rPr>
              <a:t> leistungsgerechte Fütterung maximiert den Gewinn und optimiert die Tiergesundheit</a:t>
            </a:r>
            <a:endParaRPr lang="de-DE" dirty="0"/>
          </a:p>
          <a:p>
            <a:pPr lvl="2">
              <a:lnSpc>
                <a:spcPct val="110000"/>
              </a:lnSpc>
              <a:spcAft>
                <a:spcPts val="0"/>
              </a:spcAft>
              <a:buFont typeface="Arial" panose="020B0604020202020204" pitchFamily="34" charset="0"/>
              <a:buChar char="•"/>
            </a:pPr>
            <a:r>
              <a:rPr lang="de-DE" dirty="0"/>
              <a:t>Optimale Fütterung sicherstellen mit leistungsangepasster Ration </a:t>
            </a:r>
            <a:r>
              <a:rPr lang="de-DE" dirty="0">
                <a:sym typeface="Wingdings" panose="05000000000000000000" pitchFamily="2" charset="2"/>
              </a:rPr>
              <a:t></a:t>
            </a:r>
            <a:r>
              <a:rPr lang="de-DE" dirty="0"/>
              <a:t> Rationsberechnung aus Analysewerten der Futterkomponenten </a:t>
            </a:r>
          </a:p>
          <a:p>
            <a:pPr marL="162000" lvl="1" indent="-162000">
              <a:lnSpc>
                <a:spcPct val="110000"/>
              </a:lnSpc>
              <a:spcAft>
                <a:spcPts val="0"/>
              </a:spcAft>
              <a:buSzTx/>
              <a:buFont typeface="Arial" panose="020B0604020202020204" pitchFamily="34" charset="0"/>
              <a:buChar char="•"/>
            </a:pPr>
            <a:r>
              <a:rPr lang="de-DE" dirty="0"/>
              <a:t>Neugeborene: unverzügliche Biestmilchversorgung </a:t>
            </a:r>
            <a:r>
              <a:rPr lang="de-DE" dirty="0">
                <a:sym typeface="Wingdings" panose="05000000000000000000" pitchFamily="2" charset="2"/>
              </a:rPr>
              <a:t> Immunschutz</a:t>
            </a:r>
          </a:p>
          <a:p>
            <a:pPr marL="162000" indent="-162000">
              <a:lnSpc>
                <a:spcPct val="110000"/>
              </a:lnSpc>
              <a:spcAft>
                <a:spcPts val="0"/>
              </a:spcAft>
              <a:buFont typeface="Arial" panose="020B0604020202020204" pitchFamily="34" charset="0"/>
              <a:buChar char="•"/>
            </a:pPr>
            <a:r>
              <a:rPr lang="de-DE" b="0" dirty="0">
                <a:sym typeface="Wingdings" panose="05000000000000000000" pitchFamily="2" charset="2"/>
              </a:rPr>
              <a:t>Futtermittel-Hygiene z.B. bei Silierung, Konservierung, Lagerung sicherstellen </a:t>
            </a:r>
            <a:r>
              <a:rPr lang="de-DE" b="0" dirty="0"/>
              <a:t> Lagerung an sauberem und trockenem Ort, Schadnager bekämpfen, evtl. ackerbauliche Bekämpfungsmaßnahmen gegen Pilze</a:t>
            </a:r>
          </a:p>
          <a:p>
            <a:pPr marL="0" lvl="2" indent="-285750">
              <a:spcBef>
                <a:spcPts val="600"/>
              </a:spcBef>
              <a:buClr>
                <a:schemeClr val="tx2"/>
              </a:buClr>
              <a:buFont typeface="Wingdings" panose="05000000000000000000" pitchFamily="2" charset="2"/>
              <a:buChar char="Ø"/>
            </a:pPr>
            <a:endParaRPr lang="de-DE" dirty="0"/>
          </a:p>
          <a:p>
            <a:pPr lvl="1" fontAlgn="auto">
              <a:spcBef>
                <a:spcPts val="600"/>
              </a:spcBef>
              <a:spcAft>
                <a:spcPts val="0"/>
              </a:spcAft>
              <a:defRPr/>
            </a:pPr>
            <a:endParaRPr dirty="0">
              <a:ea typeface="+mn-ea"/>
            </a:endParaRPr>
          </a:p>
          <a:p>
            <a:pPr lvl="1" fontAlgn="auto">
              <a:spcBef>
                <a:spcPts val="600"/>
              </a:spcBef>
              <a:spcAft>
                <a:spcPts val="0"/>
              </a:spcAft>
              <a:defRPr/>
            </a:pPr>
            <a:endParaRPr lang="de-DE" dirty="0">
              <a:ea typeface="+mn-ea"/>
            </a:endParaRPr>
          </a:p>
          <a:p>
            <a:pPr lvl="1" fontAlgn="auto">
              <a:spcBef>
                <a:spcPts val="600"/>
              </a:spcBef>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B0B2BB0-FF3F-4D7D-8A1C-4D031D93565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29</a:t>
            </a:fld>
            <a:endParaRPr lang="de-DE" dirty="0">
              <a:solidFill>
                <a:schemeClr val="bg1"/>
              </a:solidFill>
            </a:endParaRPr>
          </a:p>
        </p:txBody>
      </p:sp>
    </p:spTree>
    <p:extLst>
      <p:ext uri="{BB962C8B-B14F-4D97-AF65-F5344CB8AC3E}">
        <p14:creationId xmlns:p14="http://schemas.microsoft.com/office/powerpoint/2010/main" val="2081288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Aktualität und Brisanz des Themas „Minimierung von Tierarzneimitteln“</a:t>
            </a:r>
          </a:p>
        </p:txBody>
      </p:sp>
      <p:sp>
        <p:nvSpPr>
          <p:cNvPr id="27" name="Richtungspfeil 26"/>
          <p:cNvSpPr/>
          <p:nvPr/>
        </p:nvSpPr>
        <p:spPr>
          <a:xfrm>
            <a:off x="467544" y="1556792"/>
            <a:ext cx="4445693" cy="116852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b="1" dirty="0">
                <a:ln w="0"/>
                <a:solidFill>
                  <a:schemeClr val="tx1"/>
                </a:solidFill>
                <a:latin typeface="Arial" panose="020B0604020202020204" pitchFamily="34" charset="0"/>
                <a:cs typeface="Arial" panose="020B0604020202020204" pitchFamily="34" charset="0"/>
              </a:rPr>
              <a:t>Großer Druck der Öffentlichkeit</a:t>
            </a:r>
          </a:p>
        </p:txBody>
      </p:sp>
      <p:sp>
        <p:nvSpPr>
          <p:cNvPr id="26" name="Richtungspfeil 25"/>
          <p:cNvSpPr/>
          <p:nvPr/>
        </p:nvSpPr>
        <p:spPr>
          <a:xfrm>
            <a:off x="467544" y="2814479"/>
            <a:ext cx="4445694" cy="116852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b="1" dirty="0">
                <a:ln w="0"/>
                <a:solidFill>
                  <a:schemeClr val="tx1"/>
                </a:solidFill>
                <a:latin typeface="Arial" panose="020B0604020202020204" pitchFamily="34" charset="0"/>
                <a:cs typeface="Arial" panose="020B0604020202020204" pitchFamily="34" charset="0"/>
              </a:rPr>
              <a:t>Geringe Gewinnspanne bei der Erzeugung von Nahrungsmitteln tierischer Herkunft bei höchsten Ansprüchen an den Verbraucherschutz</a:t>
            </a:r>
          </a:p>
        </p:txBody>
      </p:sp>
      <p:sp>
        <p:nvSpPr>
          <p:cNvPr id="9" name="Richtungspfeil 8"/>
          <p:cNvSpPr/>
          <p:nvPr/>
        </p:nvSpPr>
        <p:spPr>
          <a:xfrm>
            <a:off x="467544" y="4072166"/>
            <a:ext cx="4445694" cy="116852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b="1" dirty="0">
                <a:ln w="0"/>
                <a:solidFill>
                  <a:schemeClr val="tx1"/>
                </a:solidFill>
                <a:latin typeface="Arial" panose="020B0604020202020204" pitchFamily="34" charset="0"/>
                <a:cs typeface="Arial" panose="020B0604020202020204" pitchFamily="34" charset="0"/>
              </a:rPr>
              <a:t>Vielzahl der Verantwortlichkeiten und Aufgaben im Betrieb: </a:t>
            </a:r>
            <a:br>
              <a:rPr lang="de-DE" sz="1500" b="1" dirty="0">
                <a:ln w="0"/>
                <a:solidFill>
                  <a:schemeClr val="tx1"/>
                </a:solidFill>
                <a:latin typeface="Arial" panose="020B0604020202020204" pitchFamily="34" charset="0"/>
                <a:cs typeface="Arial" panose="020B0604020202020204" pitchFamily="34" charset="0"/>
              </a:rPr>
            </a:br>
            <a:r>
              <a:rPr lang="de-DE" sz="1500" b="1" dirty="0">
                <a:ln w="0"/>
                <a:solidFill>
                  <a:schemeClr val="tx1"/>
                </a:solidFill>
                <a:latin typeface="Arial" panose="020B0604020202020204" pitchFamily="34" charset="0"/>
                <a:cs typeface="Arial" panose="020B0604020202020204" pitchFamily="34" charset="0"/>
              </a:rPr>
              <a:t>Tierschutz, Umweltschutz, Naturschutz</a:t>
            </a:r>
          </a:p>
        </p:txBody>
      </p:sp>
      <p:sp>
        <p:nvSpPr>
          <p:cNvPr id="28" name="Richtungspfeil 27"/>
          <p:cNvSpPr/>
          <p:nvPr/>
        </p:nvSpPr>
        <p:spPr>
          <a:xfrm>
            <a:off x="467544" y="5329854"/>
            <a:ext cx="4445694" cy="116852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b="1" dirty="0">
                <a:ln w="0"/>
                <a:solidFill>
                  <a:schemeClr val="tx1"/>
                </a:solidFill>
                <a:latin typeface="Arial" panose="020B0604020202020204" pitchFamily="34" charset="0"/>
                <a:cs typeface="Arial" panose="020B0604020202020204" pitchFamily="34" charset="0"/>
              </a:rPr>
              <a:t>Ggf. Erstellung von Maßnahmenplänen </a:t>
            </a:r>
            <a:br>
              <a:rPr lang="de-DE" sz="1500" b="1" dirty="0">
                <a:ln w="0"/>
                <a:solidFill>
                  <a:schemeClr val="tx1"/>
                </a:solidFill>
                <a:latin typeface="Arial" panose="020B0604020202020204" pitchFamily="34" charset="0"/>
                <a:cs typeface="Arial" panose="020B0604020202020204" pitchFamily="34" charset="0"/>
              </a:rPr>
            </a:br>
            <a:r>
              <a:rPr lang="de-DE" sz="1500" b="1" dirty="0">
                <a:ln w="0"/>
                <a:solidFill>
                  <a:schemeClr val="tx1"/>
                </a:solidFill>
                <a:latin typeface="Arial" panose="020B0604020202020204" pitchFamily="34" charset="0"/>
                <a:cs typeface="Arial" panose="020B0604020202020204" pitchFamily="34" charset="0"/>
              </a:rPr>
              <a:t>bei Überschreiten der Kennzahlen</a:t>
            </a:r>
          </a:p>
        </p:txBody>
      </p:sp>
      <p:pic>
        <p:nvPicPr>
          <p:cNvPr id="2" name="Grafik 1" descr="Zeichnung eines Landwirts, der Tierarzneimittel in einen Eimer schüttet. Zeichnungen von Nutztieren: Kalb, Schwein, Pute" title="Landwirt mit Nutztieren"/>
          <p:cNvPicPr>
            <a:picLocks noChangeAspect="1"/>
          </p:cNvPicPr>
          <p:nvPr/>
        </p:nvPicPr>
        <p:blipFill>
          <a:blip r:embed="rId3"/>
          <a:stretch>
            <a:fillRect/>
          </a:stretch>
        </p:blipFill>
        <p:spPr>
          <a:xfrm>
            <a:off x="5004048" y="1484784"/>
            <a:ext cx="3575634" cy="4685531"/>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Minimierung der landwirtschaftlichen Einträge von Tierarzneimitteln in die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2277491-51EF-4B66-88AD-46C83D8E2F2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a:t>
            </a:fld>
            <a:endParaRPr lang="de-DE">
              <a:solidFill>
                <a:schemeClr val="bg1"/>
              </a:solidFill>
            </a:endParaRPr>
          </a:p>
        </p:txBody>
      </p:sp>
    </p:spTree>
    <p:extLst>
      <p:ext uri="{BB962C8B-B14F-4D97-AF65-F5344CB8AC3E}">
        <p14:creationId xmlns:p14="http://schemas.microsoft.com/office/powerpoint/2010/main" val="1142776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Optimierung von Fütterung und Haltung II</a:t>
            </a:r>
          </a:p>
        </p:txBody>
      </p:sp>
      <p:sp>
        <p:nvSpPr>
          <p:cNvPr id="9" name="Inhaltsplatzhalter 8"/>
          <p:cNvSpPr>
            <a:spLocks noGrp="1"/>
          </p:cNvSpPr>
          <p:nvPr>
            <p:ph idx="1"/>
          </p:nvPr>
        </p:nvSpPr>
        <p:spPr>
          <a:xfrm>
            <a:off x="414338" y="1493838"/>
            <a:ext cx="7805740" cy="4868862"/>
          </a:xfrm>
        </p:spPr>
        <p:txBody>
          <a:bodyPr>
            <a:normAutofit/>
          </a:bodyPr>
          <a:lstStyle/>
          <a:p>
            <a:pPr marL="162000" indent="-162000">
              <a:lnSpc>
                <a:spcPct val="110000"/>
              </a:lnSpc>
              <a:buFont typeface="Arial" panose="020B0604020202020204" pitchFamily="34" charset="0"/>
              <a:buChar char="•"/>
            </a:pPr>
            <a:r>
              <a:rPr lang="de-DE" b="0" dirty="0"/>
              <a:t>Futtermittel-Analytik auch für die Überprüfung auf </a:t>
            </a:r>
            <a:r>
              <a:rPr lang="de-DE" b="0" dirty="0" err="1"/>
              <a:t>Kontaminanten</a:t>
            </a:r>
            <a:r>
              <a:rPr lang="de-DE" b="0" dirty="0"/>
              <a:t> nutzen, durch </a:t>
            </a:r>
            <a:r>
              <a:rPr lang="de-DE" b="0" dirty="0">
                <a:sym typeface="Wingdings"/>
              </a:rPr>
              <a:t>Mykotoxine (</a:t>
            </a:r>
            <a:r>
              <a:rPr lang="de-DE" b="0" dirty="0"/>
              <a:t>Bildung bei Schimmelpilzbefall möglich</a:t>
            </a:r>
            <a:r>
              <a:rPr lang="de-DE" b="0" dirty="0">
                <a:sym typeface="Wingdings"/>
              </a:rPr>
              <a:t>) </a:t>
            </a:r>
            <a:r>
              <a:rPr lang="de-DE" b="0" dirty="0"/>
              <a:t>z.B. Aflatoxine, </a:t>
            </a:r>
            <a:r>
              <a:rPr lang="de-DE" b="0" dirty="0" err="1"/>
              <a:t>Fusarien</a:t>
            </a:r>
            <a:r>
              <a:rPr lang="de-DE" b="0" dirty="0"/>
              <a:t> (DON, ZON), Mutterkorn</a:t>
            </a:r>
          </a:p>
          <a:p>
            <a:pPr lvl="1"/>
            <a:endParaRPr lang="de-DE" dirty="0"/>
          </a:p>
          <a:p>
            <a:pPr marL="355600" lvl="1" indent="-355600">
              <a:buFont typeface="Arial" panose="020B0604020202020204" pitchFamily="34" charset="0"/>
              <a:buChar char="•"/>
            </a:pPr>
            <a:endParaRPr lang="de-DE" dirty="0"/>
          </a:p>
          <a:p>
            <a:pPr lvl="1" fontAlgn="auto">
              <a:spcAft>
                <a:spcPts val="0"/>
              </a:spcAft>
              <a:defRPr/>
            </a:pP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graphicFrame>
        <p:nvGraphicFramePr>
          <p:cNvPr id="10" name="Tabelle 9" descr="Die Überprüfung auf Kontaminanten ist ein wichtiger Teil der Futtermittel-Analytik. Hier ist besonders die Gefährdung durch Mykotoxine (Aflatoxine, Fursarien oder Mutterkorn) zu nennen, deren Bildung bei Schimmelpilzbefall möglich ist, weshalb eine hygienisch einwandfreie Lagerung nötig ist. Die Tabelle liefert als Beispiel Orientierungswerten für Deoxynivalenol und Zeralenon." title="Orientierungswerte für Deoxynivalenol und Zeralenon">
            <a:extLst>
              <a:ext uri="{FF2B5EF4-FFF2-40B4-BE49-F238E27FC236}">
                <a16:creationId xmlns:a16="http://schemas.microsoft.com/office/drawing/2014/main" id="{05AF2A70-0EB6-47F3-91F6-97A23F2D8D3C}"/>
              </a:ext>
            </a:extLst>
          </p:cNvPr>
          <p:cNvGraphicFramePr>
            <a:graphicFrameLocks noGrp="1"/>
          </p:cNvGraphicFramePr>
          <p:nvPr>
            <p:extLst>
              <p:ext uri="{D42A27DB-BD31-4B8C-83A1-F6EECF244321}">
                <p14:modId xmlns:p14="http://schemas.microsoft.com/office/powerpoint/2010/main" val="3307236273"/>
              </p:ext>
            </p:extLst>
          </p:nvPr>
        </p:nvGraphicFramePr>
        <p:xfrm>
          <a:off x="558353" y="2420888"/>
          <a:ext cx="7542039" cy="3770722"/>
        </p:xfrm>
        <a:graphic>
          <a:graphicData uri="http://schemas.openxmlformats.org/drawingml/2006/table">
            <a:tbl>
              <a:tblPr firstRow="1" bandRow="1">
                <a:tableStyleId>{21E4AEA4-8DFA-4A89-87EB-49C32662AFE0}</a:tableStyleId>
              </a:tblPr>
              <a:tblGrid>
                <a:gridCol w="2744371">
                  <a:extLst>
                    <a:ext uri="{9D8B030D-6E8A-4147-A177-3AD203B41FA5}">
                      <a16:colId xmlns:a16="http://schemas.microsoft.com/office/drawing/2014/main" val="20000"/>
                    </a:ext>
                  </a:extLst>
                </a:gridCol>
                <a:gridCol w="2349395">
                  <a:extLst>
                    <a:ext uri="{9D8B030D-6E8A-4147-A177-3AD203B41FA5}">
                      <a16:colId xmlns:a16="http://schemas.microsoft.com/office/drawing/2014/main" val="20001"/>
                    </a:ext>
                  </a:extLst>
                </a:gridCol>
                <a:gridCol w="2448273">
                  <a:extLst>
                    <a:ext uri="{9D8B030D-6E8A-4147-A177-3AD203B41FA5}">
                      <a16:colId xmlns:a16="http://schemas.microsoft.com/office/drawing/2014/main" val="20002"/>
                    </a:ext>
                  </a:extLst>
                </a:gridCol>
              </a:tblGrid>
              <a:tr h="0">
                <a:tc>
                  <a:txBody>
                    <a:bodyPr/>
                    <a:lstStyle/>
                    <a:p>
                      <a:r>
                        <a:rPr lang="de-DE" sz="1500" dirty="0">
                          <a:solidFill>
                            <a:schemeClr val="tx1"/>
                          </a:solidFill>
                          <a:latin typeface="Arial" panose="020B0604020202020204" pitchFamily="34" charset="0"/>
                          <a:cs typeface="Arial" panose="020B0604020202020204" pitchFamily="34" charset="0"/>
                        </a:rPr>
                        <a:t>Tierart bzw. Tierkategorie</a:t>
                      </a:r>
                    </a:p>
                  </a:txBody>
                  <a:tcPr anchor="ctr"/>
                </a:tc>
                <a:tc>
                  <a:txBody>
                    <a:bodyPr/>
                    <a:lstStyle/>
                    <a:p>
                      <a:pPr algn="ctr"/>
                      <a:r>
                        <a:rPr lang="de-DE" sz="1500" b="1" kern="1200" dirty="0" err="1">
                          <a:solidFill>
                            <a:schemeClr val="tx1"/>
                          </a:solidFill>
                          <a:latin typeface="Arial" panose="020B0604020202020204" pitchFamily="34" charset="0"/>
                          <a:ea typeface="+mn-ea"/>
                          <a:cs typeface="Arial" panose="020B0604020202020204" pitchFamily="34" charset="0"/>
                        </a:rPr>
                        <a:t>Deoxynivalenol</a:t>
                      </a:r>
                      <a:r>
                        <a:rPr lang="de-DE" sz="1500" b="1" kern="1200" dirty="0">
                          <a:solidFill>
                            <a:schemeClr val="tx1"/>
                          </a:solidFill>
                          <a:latin typeface="Arial" panose="020B0604020202020204" pitchFamily="34" charset="0"/>
                          <a:ea typeface="+mn-ea"/>
                          <a:cs typeface="Arial" panose="020B0604020202020204" pitchFamily="34" charset="0"/>
                        </a:rPr>
                        <a:t> [mg/kg]</a:t>
                      </a:r>
                    </a:p>
                  </a:txBody>
                  <a:tcPr anchor="ctr"/>
                </a:tc>
                <a:tc>
                  <a:txBody>
                    <a:bodyPr/>
                    <a:lstStyle/>
                    <a:p>
                      <a:pPr algn="ctr"/>
                      <a:r>
                        <a:rPr lang="de-DE" sz="1500" b="1" kern="1200" dirty="0" err="1">
                          <a:solidFill>
                            <a:schemeClr val="tx1"/>
                          </a:solidFill>
                          <a:latin typeface="Arial" panose="020B0604020202020204" pitchFamily="34" charset="0"/>
                          <a:ea typeface="+mn-ea"/>
                          <a:cs typeface="Arial" panose="020B0604020202020204" pitchFamily="34" charset="0"/>
                        </a:rPr>
                        <a:t>Zeralenon</a:t>
                      </a:r>
                      <a:r>
                        <a:rPr lang="de-DE" sz="1500" b="1" kern="1200" dirty="0">
                          <a:solidFill>
                            <a:schemeClr val="tx1"/>
                          </a:solidFill>
                          <a:latin typeface="Arial" panose="020B0604020202020204" pitchFamily="34" charset="0"/>
                          <a:ea typeface="+mn-ea"/>
                          <a:cs typeface="Arial" panose="020B0604020202020204" pitchFamily="34" charset="0"/>
                        </a:rPr>
                        <a:t> [µg/kg]</a:t>
                      </a:r>
                    </a:p>
                  </a:txBody>
                  <a:tcPr anchor="ctr"/>
                </a:tc>
                <a:extLst>
                  <a:ext uri="{0D108BD9-81ED-4DB2-BD59-A6C34878D82A}">
                    <a16:rowId xmlns:a16="http://schemas.microsoft.com/office/drawing/2014/main" val="10000"/>
                  </a:ext>
                </a:extLst>
              </a:tr>
              <a:tr h="342874">
                <a:tc>
                  <a:txBody>
                    <a:bodyPr/>
                    <a:lstStyle/>
                    <a:p>
                      <a:pPr marL="71755">
                        <a:spcBef>
                          <a:spcPts val="600"/>
                        </a:spcBef>
                        <a:spcAft>
                          <a:spcPts val="600"/>
                        </a:spcAft>
                      </a:pPr>
                      <a:r>
                        <a:rPr lang="de-DE" sz="1500" b="1" dirty="0">
                          <a:effectLst/>
                          <a:latin typeface="Arial" panose="020B0604020202020204" pitchFamily="34" charset="0"/>
                          <a:ea typeface="Times New Roman" panose="02020603050405020304" pitchFamily="18" charset="0"/>
                          <a:cs typeface="Arial" panose="020B0604020202020204" pitchFamily="34" charset="0"/>
                        </a:rPr>
                        <a:t>Schwein</a:t>
                      </a:r>
                    </a:p>
                  </a:txBody>
                  <a:tcPr marL="59524" marR="59524" marT="15432" marB="15432" anchor="ctr"/>
                </a:tc>
                <a:tc>
                  <a:txBody>
                    <a:bodyPr/>
                    <a:lstStyle/>
                    <a:p>
                      <a:endParaRPr lang="de-DE" sz="1500" dirty="0">
                        <a:latin typeface="Arial" panose="020B0604020202020204" pitchFamily="34" charset="0"/>
                        <a:cs typeface="Arial" panose="020B0604020202020204" pitchFamily="34" charset="0"/>
                      </a:endParaRPr>
                    </a:p>
                  </a:txBody>
                  <a:tcPr/>
                </a:tc>
                <a:tc>
                  <a:txBody>
                    <a:bodyPr/>
                    <a:lstStyle/>
                    <a:p>
                      <a:endParaRPr lang="de-DE" sz="15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288032">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Prä-pubertäre Zuchtsauen</a:t>
                      </a: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1,0</a:t>
                      </a:r>
                    </a:p>
                  </a:txBody>
                  <a:tcPr anchor="ctr"/>
                </a:tc>
                <a:tc>
                  <a:txBody>
                    <a:bodyPr/>
                    <a:lstStyle/>
                    <a:p>
                      <a:pPr algn="ctr"/>
                      <a:r>
                        <a:rPr lang="de-DE" sz="1500" dirty="0">
                          <a:latin typeface="Arial" panose="020B0604020202020204" pitchFamily="34" charset="0"/>
                          <a:cs typeface="Arial" panose="020B0604020202020204" pitchFamily="34" charset="0"/>
                        </a:rPr>
                        <a:t>50</a:t>
                      </a:r>
                    </a:p>
                  </a:txBody>
                  <a:tcPr anchor="ctr"/>
                </a:tc>
                <a:extLst>
                  <a:ext uri="{0D108BD9-81ED-4DB2-BD59-A6C34878D82A}">
                    <a16:rowId xmlns:a16="http://schemas.microsoft.com/office/drawing/2014/main" val="10002"/>
                  </a:ext>
                </a:extLst>
              </a:tr>
              <a:tr h="400040">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Mastschweine und Zuchtsauen</a:t>
                      </a: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1,0</a:t>
                      </a:r>
                    </a:p>
                  </a:txBody>
                  <a:tcPr anchor="ctr"/>
                </a:tc>
                <a:tc>
                  <a:txBody>
                    <a:bodyPr/>
                    <a:lstStyle/>
                    <a:p>
                      <a:pPr algn="ctr"/>
                      <a:r>
                        <a:rPr lang="de-DE" sz="1500" dirty="0">
                          <a:latin typeface="Arial" panose="020B0604020202020204" pitchFamily="34" charset="0"/>
                          <a:cs typeface="Arial" panose="020B0604020202020204" pitchFamily="34" charset="0"/>
                        </a:rPr>
                        <a:t>250</a:t>
                      </a:r>
                    </a:p>
                  </a:txBody>
                  <a:tcPr anchor="ctr"/>
                </a:tc>
                <a:extLst>
                  <a:ext uri="{0D108BD9-81ED-4DB2-BD59-A6C34878D82A}">
                    <a16:rowId xmlns:a16="http://schemas.microsoft.com/office/drawing/2014/main" val="10003"/>
                  </a:ext>
                </a:extLst>
              </a:tr>
              <a:tr h="307496">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b="1" dirty="0">
                          <a:effectLst/>
                          <a:latin typeface="Arial" panose="020B0604020202020204" pitchFamily="34" charset="0"/>
                          <a:ea typeface="Times New Roman" panose="02020603050405020304" pitchFamily="18" charset="0"/>
                          <a:cs typeface="Arial" panose="020B0604020202020204" pitchFamily="34" charset="0"/>
                        </a:rPr>
                        <a:t>Rind</a:t>
                      </a:r>
                    </a:p>
                  </a:txBody>
                  <a:tcPr marL="59524" marR="59524" marT="15432" marB="15432" anchor="ctr"/>
                </a:tc>
                <a:tc>
                  <a:txBody>
                    <a:bodyPr/>
                    <a:lstStyle/>
                    <a:p>
                      <a:pPr algn="ctr"/>
                      <a:endParaRPr lang="de-DE" sz="1500" dirty="0">
                        <a:latin typeface="Arial" panose="020B0604020202020204" pitchFamily="34" charset="0"/>
                        <a:cs typeface="Arial" panose="020B0604020202020204" pitchFamily="34" charset="0"/>
                      </a:endParaRPr>
                    </a:p>
                  </a:txBody>
                  <a:tcPr anchor="ctr"/>
                </a:tc>
                <a:tc>
                  <a:txBody>
                    <a:bodyPr/>
                    <a:lstStyle/>
                    <a:p>
                      <a:pPr algn="ctr"/>
                      <a:endParaRPr lang="de-DE" sz="15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56949998"/>
                  </a:ext>
                </a:extLst>
              </a:tr>
              <a:tr h="347496">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Prä-ruminierend</a:t>
                      </a: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2,0</a:t>
                      </a:r>
                    </a:p>
                  </a:txBody>
                  <a:tcPr anchor="ctr"/>
                </a:tc>
                <a:tc>
                  <a:txBody>
                    <a:bodyPr/>
                    <a:lstStyle/>
                    <a:p>
                      <a:pPr algn="ctr"/>
                      <a:r>
                        <a:rPr lang="de-DE" sz="1500" dirty="0">
                          <a:latin typeface="Arial" panose="020B0604020202020204" pitchFamily="34" charset="0"/>
                          <a:cs typeface="Arial" panose="020B0604020202020204" pitchFamily="34" charset="0"/>
                        </a:rPr>
                        <a:t>250</a:t>
                      </a:r>
                    </a:p>
                  </a:txBody>
                  <a:tcPr anchor="ctr"/>
                </a:tc>
                <a:extLst>
                  <a:ext uri="{0D108BD9-81ED-4DB2-BD59-A6C34878D82A}">
                    <a16:rowId xmlns:a16="http://schemas.microsoft.com/office/drawing/2014/main" val="695477445"/>
                  </a:ext>
                </a:extLst>
              </a:tr>
              <a:tr h="288032">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Färse/ Milchkuh</a:t>
                      </a: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5,0</a:t>
                      </a:r>
                    </a:p>
                  </a:txBody>
                  <a:tcPr anchor="ctr"/>
                </a:tc>
                <a:tc>
                  <a:txBody>
                    <a:bodyPr/>
                    <a:lstStyle/>
                    <a:p>
                      <a:pPr algn="ctr"/>
                      <a:r>
                        <a:rPr lang="de-DE" sz="1500" dirty="0">
                          <a:latin typeface="Arial" panose="020B0604020202020204" pitchFamily="34" charset="0"/>
                          <a:cs typeface="Arial" panose="020B0604020202020204" pitchFamily="34" charset="0"/>
                        </a:rPr>
                        <a:t>500</a:t>
                      </a:r>
                    </a:p>
                  </a:txBody>
                  <a:tcPr anchor="ctr"/>
                </a:tc>
                <a:extLst>
                  <a:ext uri="{0D108BD9-81ED-4DB2-BD59-A6C34878D82A}">
                    <a16:rowId xmlns:a16="http://schemas.microsoft.com/office/drawing/2014/main" val="2907105097"/>
                  </a:ext>
                </a:extLst>
              </a:tr>
              <a:tr h="328032">
                <a:tc>
                  <a:txBody>
                    <a:bodyPr/>
                    <a:lstStyle/>
                    <a:p>
                      <a:pPr marL="71755">
                        <a:spcBef>
                          <a:spcPts val="600"/>
                        </a:spcBef>
                        <a:spcAft>
                          <a:spcPts val="600"/>
                        </a:spcAft>
                      </a:pPr>
                      <a:r>
                        <a:rPr lang="de-DE" sz="1500" dirty="0" err="1">
                          <a:effectLst/>
                          <a:latin typeface="Arial" panose="020B0604020202020204" pitchFamily="34" charset="0"/>
                          <a:ea typeface="Times New Roman" panose="02020603050405020304" pitchFamily="18" charset="0"/>
                          <a:cs typeface="Arial" panose="020B0604020202020204" pitchFamily="34" charset="0"/>
                        </a:rPr>
                        <a:t>Mastrind</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5,0</a:t>
                      </a:r>
                    </a:p>
                  </a:txBody>
                  <a:tcPr/>
                </a:tc>
                <a:tc>
                  <a:txBody>
                    <a:bodyPr/>
                    <a:lstStyle/>
                    <a:p>
                      <a:pPr algn="ctr"/>
                      <a:r>
                        <a:rPr lang="de-DE" sz="1500" baseline="0" dirty="0">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10004"/>
                  </a:ext>
                </a:extLst>
              </a:tr>
              <a:tr h="328032">
                <a:tc>
                  <a:txBody>
                    <a:bodyPr/>
                    <a:lstStyle/>
                    <a:p>
                      <a:pPr marL="71755">
                        <a:spcBef>
                          <a:spcPts val="600"/>
                        </a:spcBef>
                        <a:spcAft>
                          <a:spcPts val="600"/>
                        </a:spcAft>
                      </a:pPr>
                      <a:r>
                        <a:rPr lang="de-DE" sz="1500" b="1" dirty="0">
                          <a:effectLst/>
                          <a:latin typeface="Arial" panose="020B0604020202020204" pitchFamily="34" charset="0"/>
                          <a:ea typeface="Times New Roman" panose="02020603050405020304" pitchFamily="18" charset="0"/>
                          <a:cs typeface="Arial" panose="020B0604020202020204" pitchFamily="34" charset="0"/>
                        </a:rPr>
                        <a:t>Huhn</a:t>
                      </a:r>
                    </a:p>
                  </a:txBody>
                  <a:tcPr marL="59524" marR="59524" marT="15432" marB="15432" anchor="ctr"/>
                </a:tc>
                <a:tc>
                  <a:txBody>
                    <a:bodyPr/>
                    <a:lstStyle/>
                    <a:p>
                      <a:pPr algn="ctr"/>
                      <a:endParaRPr lang="de-DE" sz="1500" dirty="0">
                        <a:latin typeface="Arial" panose="020B0604020202020204" pitchFamily="34" charset="0"/>
                        <a:cs typeface="Arial" panose="020B0604020202020204" pitchFamily="34" charset="0"/>
                      </a:endParaRPr>
                    </a:p>
                  </a:txBody>
                  <a:tcPr/>
                </a:tc>
                <a:tc>
                  <a:txBody>
                    <a:bodyPr/>
                    <a:lstStyle/>
                    <a:p>
                      <a:pPr algn="ctr"/>
                      <a:endParaRPr lang="de-DE" sz="15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79979270"/>
                  </a:ext>
                </a:extLst>
              </a:tr>
              <a:tr h="328032">
                <a:tc>
                  <a:txBody>
                    <a:bodyPr/>
                    <a:lstStyle/>
                    <a:p>
                      <a:pPr marL="71755">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Legehühner und Masthühner</a:t>
                      </a:r>
                    </a:p>
                  </a:txBody>
                  <a:tcPr marL="59524" marR="59524" marT="15432" marB="15432" anchor="ctr"/>
                </a:tc>
                <a:tc>
                  <a:txBody>
                    <a:bodyPr/>
                    <a:lstStyle/>
                    <a:p>
                      <a:pPr algn="ctr"/>
                      <a:r>
                        <a:rPr lang="de-DE" sz="1500" dirty="0">
                          <a:latin typeface="Arial" panose="020B0604020202020204" pitchFamily="34" charset="0"/>
                          <a:cs typeface="Arial" panose="020B0604020202020204" pitchFamily="34" charset="0"/>
                        </a:rPr>
                        <a:t>5,0</a:t>
                      </a:r>
                    </a:p>
                  </a:txBody>
                  <a:tcPr/>
                </a:tc>
                <a:tc>
                  <a:txBody>
                    <a:bodyPr/>
                    <a:lstStyle/>
                    <a:p>
                      <a:pPr algn="ctr"/>
                      <a:r>
                        <a:rPr lang="de-DE" sz="1500" baseline="0" dirty="0">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207285139"/>
                  </a:ext>
                </a:extLst>
              </a:tr>
              <a:tr h="328032">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900" dirty="0">
                          <a:effectLst/>
                          <a:latin typeface="Arial" panose="020B0604020202020204" pitchFamily="34" charset="0"/>
                          <a:ea typeface="Times New Roman" panose="02020603050405020304" pitchFamily="18" charset="0"/>
                          <a:cs typeface="Arial" panose="020B0604020202020204" pitchFamily="34" charset="0"/>
                        </a:rPr>
                        <a:t>* Nach derzeitigem Wissensstand keine Orientierungswerte erforderlich</a:t>
                      </a:r>
                    </a:p>
                  </a:txBody>
                  <a:tcPr marL="59524" marR="59524" marT="15432" marB="15432" anchor="ctr"/>
                </a:tc>
                <a:tc>
                  <a:txBody>
                    <a:bodyPr/>
                    <a:lstStyle/>
                    <a:p>
                      <a:pPr algn="ctr"/>
                      <a:endParaRPr lang="de-DE" sz="1500" dirty="0">
                        <a:latin typeface="Arial" panose="020B0604020202020204" pitchFamily="34" charset="0"/>
                        <a:cs typeface="Arial" panose="020B0604020202020204" pitchFamily="34" charset="0"/>
                      </a:endParaRPr>
                    </a:p>
                  </a:txBody>
                  <a:tcPr/>
                </a:tc>
                <a:tc>
                  <a:txBody>
                    <a:bodyPr/>
                    <a:lstStyle/>
                    <a:p>
                      <a:pPr algn="ctr"/>
                      <a:endParaRPr lang="de-DE" sz="15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36228046"/>
                  </a:ext>
                </a:extLst>
              </a:tr>
            </a:tbl>
          </a:graphicData>
        </a:graphic>
      </p:graphicFrame>
      <p:sp>
        <p:nvSpPr>
          <p:cNvPr id="11" name="Textfeld 10"/>
          <p:cNvSpPr txBox="1"/>
          <p:nvPr/>
        </p:nvSpPr>
        <p:spPr>
          <a:xfrm>
            <a:off x="649163" y="6271428"/>
            <a:ext cx="7523237" cy="253916"/>
          </a:xfrm>
          <a:prstGeom prst="rect">
            <a:avLst/>
          </a:prstGeom>
          <a:noFill/>
        </p:spPr>
        <p:txBody>
          <a:bodyPr wrap="square" rtlCol="0">
            <a:spAutoFit/>
          </a:bodyPr>
          <a:lstStyle/>
          <a:p>
            <a:pPr algn="r"/>
            <a:r>
              <a:rPr lang="de-DE" sz="1050" dirty="0"/>
              <a:t>Quelle: Bundesministerium für Ernährung und Landwirtschaft (BMELV), 2000</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EEE545E-FFD2-49E3-8B4B-881ADA8D34B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30</a:t>
            </a:fld>
            <a:endParaRPr lang="de-DE">
              <a:solidFill>
                <a:schemeClr val="bg1"/>
              </a:solidFill>
            </a:endParaRPr>
          </a:p>
        </p:txBody>
      </p:sp>
    </p:spTree>
    <p:extLst>
      <p:ext uri="{BB962C8B-B14F-4D97-AF65-F5344CB8AC3E}">
        <p14:creationId xmlns:p14="http://schemas.microsoft.com/office/powerpoint/2010/main" val="3105389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395536" y="476672"/>
            <a:ext cx="8229600" cy="606425"/>
          </a:xfrm>
        </p:spPr>
        <p:txBody>
          <a:bodyPr/>
          <a:lstStyle/>
          <a:p>
            <a:br>
              <a:rPr lang="de-DE" dirty="0">
                <a:solidFill>
                  <a:srgbClr val="FABB00"/>
                </a:solidFill>
                <a:latin typeface="Arial" panose="020B0604020202020204" pitchFamily="34" charset="0"/>
                <a:cs typeface="Arial" panose="020B0604020202020204" pitchFamily="34" charset="0"/>
              </a:rPr>
            </a:br>
            <a:r>
              <a:rPr lang="de-DE" dirty="0">
                <a:solidFill>
                  <a:srgbClr val="FABB00"/>
                </a:solidFill>
                <a:latin typeface="+mj-lt"/>
                <a:cs typeface="Arial" panose="020B0604020202020204" pitchFamily="34" charset="0"/>
              </a:rPr>
              <a:t>Optimierung von Fütterung und Haltung III</a:t>
            </a:r>
          </a:p>
        </p:txBody>
      </p:sp>
      <p:sp>
        <p:nvSpPr>
          <p:cNvPr id="9" name="Inhaltsplatzhalter 8"/>
          <p:cNvSpPr>
            <a:spLocks noGrp="1"/>
          </p:cNvSpPr>
          <p:nvPr>
            <p:ph idx="1"/>
          </p:nvPr>
        </p:nvSpPr>
        <p:spPr>
          <a:xfrm>
            <a:off x="414338" y="1493838"/>
            <a:ext cx="6102350" cy="4868862"/>
          </a:xfrm>
        </p:spPr>
        <p:txBody>
          <a:bodyPr>
            <a:normAutofit/>
          </a:bodyPr>
          <a:lstStyle/>
          <a:p>
            <a:pPr marL="162000" lvl="1" indent="-162000">
              <a:lnSpc>
                <a:spcPct val="110000"/>
              </a:lnSpc>
              <a:spcAft>
                <a:spcPts val="0"/>
              </a:spcAft>
              <a:buFont typeface="Arial" panose="020B0604020202020204" pitchFamily="34" charset="0"/>
              <a:buChar char="•"/>
            </a:pPr>
            <a:r>
              <a:rPr lang="de-DE" b="1" dirty="0"/>
              <a:t>Phytogene Futtermittelzusätze:</a:t>
            </a:r>
            <a:r>
              <a:rPr lang="de-DE" dirty="0"/>
              <a:t> </a:t>
            </a:r>
          </a:p>
          <a:p>
            <a:pPr marL="324000" lvl="4">
              <a:lnSpc>
                <a:spcPct val="110000"/>
              </a:lnSpc>
              <a:spcAft>
                <a:spcPts val="0"/>
              </a:spcAft>
              <a:buFont typeface="Symbol" panose="05050102010706020507" pitchFamily="18" charset="2"/>
              <a:buChar char="-"/>
            </a:pPr>
            <a:r>
              <a:rPr lang="de-DE" dirty="0"/>
              <a:t>Kräuter, ätherische Öle (Thymol, </a:t>
            </a:r>
            <a:r>
              <a:rPr lang="de-DE" dirty="0" err="1"/>
              <a:t>Carcacrol</a:t>
            </a:r>
            <a:r>
              <a:rPr lang="de-DE" dirty="0"/>
              <a:t>)</a:t>
            </a:r>
          </a:p>
          <a:p>
            <a:pPr marL="324000" lvl="4">
              <a:lnSpc>
                <a:spcPct val="110000"/>
              </a:lnSpc>
              <a:spcAft>
                <a:spcPts val="0"/>
              </a:spcAft>
              <a:buFont typeface="Symbol" panose="05050102010706020507" pitchFamily="18" charset="2"/>
              <a:buChar char="-"/>
            </a:pPr>
            <a:r>
              <a:rPr lang="de-DE" dirty="0"/>
              <a:t>können antimikrobiell oder immunmodulierend wirken</a:t>
            </a:r>
          </a:p>
          <a:p>
            <a:pPr marL="324000" lvl="4">
              <a:lnSpc>
                <a:spcPct val="110000"/>
              </a:lnSpc>
              <a:spcAft>
                <a:spcPts val="0"/>
              </a:spcAft>
              <a:buFont typeface="Symbol" panose="05050102010706020507" pitchFamily="18" charset="2"/>
              <a:buChar char="-"/>
            </a:pPr>
            <a:r>
              <a:rPr lang="de-DE" dirty="0"/>
              <a:t>reduzieren z.B. Besiedelung mit </a:t>
            </a:r>
            <a:r>
              <a:rPr lang="de-DE" i="1" dirty="0" err="1"/>
              <a:t>E.coli</a:t>
            </a:r>
            <a:r>
              <a:rPr lang="de-DE" dirty="0"/>
              <a:t>-Stämmen beim Schwein</a:t>
            </a:r>
          </a:p>
          <a:p>
            <a:pPr lvl="4">
              <a:lnSpc>
                <a:spcPct val="110000"/>
              </a:lnSpc>
              <a:spcAft>
                <a:spcPts val="0"/>
              </a:spcAft>
              <a:buFont typeface="Symbol" panose="05050102010706020507" pitchFamily="18" charset="2"/>
              <a:buChar char="-"/>
            </a:pPr>
            <a:endParaRPr lang="de-DE" dirty="0"/>
          </a:p>
          <a:p>
            <a:pPr marL="162000" lvl="1" indent="-162000">
              <a:lnSpc>
                <a:spcPct val="110000"/>
              </a:lnSpc>
              <a:spcAft>
                <a:spcPts val="0"/>
              </a:spcAft>
              <a:buFont typeface="Arial" panose="020B0604020202020204" pitchFamily="34" charset="0"/>
              <a:buChar char="•"/>
            </a:pPr>
            <a:r>
              <a:rPr lang="de-DE" b="1" dirty="0"/>
              <a:t>Prä- und probiotische Futtermittelzusätze:</a:t>
            </a:r>
            <a:r>
              <a:rPr lang="de-DE" dirty="0"/>
              <a:t> </a:t>
            </a:r>
          </a:p>
          <a:p>
            <a:pPr marL="324000" lvl="4">
              <a:lnSpc>
                <a:spcPct val="110000"/>
              </a:lnSpc>
              <a:spcAft>
                <a:spcPts val="0"/>
              </a:spcAft>
              <a:buFont typeface="Symbol" panose="05050102010706020507" pitchFamily="18" charset="2"/>
              <a:buChar char="-"/>
            </a:pPr>
            <a:r>
              <a:rPr lang="de-DE" dirty="0"/>
              <a:t>häufig in Schweinehaltung</a:t>
            </a:r>
          </a:p>
          <a:p>
            <a:pPr marL="324000" lvl="4">
              <a:lnSpc>
                <a:spcPct val="110000"/>
              </a:lnSpc>
              <a:spcAft>
                <a:spcPts val="0"/>
              </a:spcAft>
              <a:buFont typeface="Symbol" panose="05050102010706020507" pitchFamily="18" charset="2"/>
              <a:buChar char="-"/>
            </a:pPr>
            <a:r>
              <a:rPr lang="de-DE" dirty="0"/>
              <a:t>stabilisierende Wirkung auf Magen-Darm-Flora </a:t>
            </a:r>
          </a:p>
          <a:p>
            <a:pPr marL="324000" lvl="4">
              <a:lnSpc>
                <a:spcPct val="110000"/>
              </a:lnSpc>
              <a:spcAft>
                <a:spcPts val="0"/>
              </a:spcAft>
              <a:buFont typeface="Symbol" panose="05050102010706020507" pitchFamily="18" charset="2"/>
              <a:buChar char="-"/>
            </a:pPr>
            <a:r>
              <a:rPr lang="de-DE" dirty="0"/>
              <a:t>fördern Wachstum</a:t>
            </a:r>
          </a:p>
          <a:p>
            <a:pPr marL="285750" lvl="1" indent="-285750" fontAlgn="auto">
              <a:lnSpc>
                <a:spcPct val="110000"/>
              </a:lnSpc>
              <a:spcAft>
                <a:spcPts val="0"/>
              </a:spcAft>
              <a:buFont typeface="Symbol" panose="05050102010706020507" pitchFamily="18" charset="2"/>
              <a:buChar char="-"/>
              <a:defRPr/>
            </a:pPr>
            <a:endParaRPr dirty="0">
              <a:ea typeface="+mn-ea"/>
            </a:endParaRPr>
          </a:p>
          <a:p>
            <a:pPr lvl="1" fontAlgn="auto">
              <a:spcAft>
                <a:spcPts val="0"/>
              </a:spcAft>
              <a:defRPr/>
            </a:pPr>
            <a:endParaRPr lang="de-DE" dirty="0">
              <a:ea typeface="+mn-ea"/>
            </a:endParaRPr>
          </a:p>
          <a:p>
            <a:pPr lvl="1" fontAlgn="auto">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FDEE4C4-E07B-410C-B65D-FE2D7B7E2FD6}"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31</a:t>
            </a:fld>
            <a:endParaRPr lang="de-DE">
              <a:solidFill>
                <a:schemeClr val="bg1"/>
              </a:solidFill>
            </a:endParaRPr>
          </a:p>
        </p:txBody>
      </p:sp>
    </p:spTree>
    <p:extLst>
      <p:ext uri="{BB962C8B-B14F-4D97-AF65-F5344CB8AC3E}">
        <p14:creationId xmlns:p14="http://schemas.microsoft.com/office/powerpoint/2010/main" val="261379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Impfungen</a:t>
            </a:r>
          </a:p>
        </p:txBody>
      </p:sp>
      <p:sp>
        <p:nvSpPr>
          <p:cNvPr id="9" name="Inhaltsplatzhalter 8"/>
          <p:cNvSpPr>
            <a:spLocks noGrp="1"/>
          </p:cNvSpPr>
          <p:nvPr>
            <p:ph idx="1"/>
          </p:nvPr>
        </p:nvSpPr>
        <p:spPr>
          <a:xfrm>
            <a:off x="414338" y="1493838"/>
            <a:ext cx="7542038"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t>Impfung des Muttertieres für Qualitätsverbesserung des Kolostrums</a:t>
            </a: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dirty="0">
                <a:ea typeface="+mn-ea"/>
              </a:rPr>
              <a:t>Jungtierimpfung stärkt die aktive Immunität, beugt Erkrankungen vor und reduziert damit den Einsatz von Tierarzneimitteln</a:t>
            </a:r>
          </a:p>
          <a:p>
            <a:pPr marL="285750" lvl="1" indent="-285750" fontAlgn="auto">
              <a:lnSpc>
                <a:spcPct val="110000"/>
              </a:lnSpc>
              <a:spcAft>
                <a:spcPts val="0"/>
              </a:spcAft>
              <a:buFont typeface="Arial" panose="020B0604020202020204" pitchFamily="34" charset="0"/>
              <a:buChar char="•"/>
              <a:defRPr/>
            </a:pPr>
            <a:endParaRPr lang="de-DE" dirty="0">
              <a:ea typeface="+mn-ea"/>
            </a:endParaRPr>
          </a:p>
          <a:p>
            <a:pPr marL="162000" lvl="1" indent="-162000" fontAlgn="auto">
              <a:lnSpc>
                <a:spcPct val="110000"/>
              </a:lnSpc>
              <a:spcAft>
                <a:spcPts val="0"/>
              </a:spcAft>
              <a:buFont typeface="Arial" panose="020B0604020202020204" pitchFamily="34" charset="0"/>
              <a:buChar char="•"/>
              <a:defRPr/>
            </a:pPr>
            <a:r>
              <a:rPr lang="de-DE" b="1" dirty="0">
                <a:ea typeface="+mn-ea"/>
              </a:rPr>
              <a:t>Passive Immunität: </a:t>
            </a:r>
          </a:p>
          <a:p>
            <a:pPr marL="324000" lvl="2" fontAlgn="auto">
              <a:lnSpc>
                <a:spcPct val="110000"/>
              </a:lnSpc>
              <a:spcAft>
                <a:spcPts val="0"/>
              </a:spcAft>
              <a:buFont typeface="Symbol" panose="05050102010706020507" pitchFamily="18" charset="2"/>
              <a:buChar char="-"/>
              <a:defRPr/>
            </a:pPr>
            <a:r>
              <a:rPr lang="de-DE" dirty="0">
                <a:ea typeface="+mn-ea"/>
              </a:rPr>
              <a:t>Ausreichende Versorgung mit Kolostrum</a:t>
            </a:r>
          </a:p>
          <a:p>
            <a:pPr marL="324000" lvl="2" fontAlgn="auto">
              <a:lnSpc>
                <a:spcPct val="110000"/>
              </a:lnSpc>
              <a:spcAft>
                <a:spcPts val="0"/>
              </a:spcAft>
              <a:buFont typeface="Symbol" panose="05050102010706020507" pitchFamily="18" charset="2"/>
              <a:buChar char="-"/>
              <a:defRPr/>
            </a:pPr>
            <a:r>
              <a:rPr lang="de-DE" dirty="0">
                <a:ea typeface="+mn-ea"/>
              </a:rPr>
              <a:t>Kolostrum hoher Qualität einfrieren, falls Muttertier erkrankt </a:t>
            </a:r>
            <a:r>
              <a:rPr lang="de-DE" dirty="0">
                <a:ea typeface="+mn-ea"/>
                <a:sym typeface="Wingdings"/>
              </a:rPr>
              <a:t> Notfallreserve</a:t>
            </a:r>
            <a:endParaRPr lang="de-DE" dirty="0">
              <a:ea typeface="+mn-ea"/>
            </a:endParaRPr>
          </a:p>
          <a:p>
            <a:pPr lvl="2" fontAlgn="auto">
              <a:lnSpc>
                <a:spcPct val="110000"/>
              </a:lnSpc>
              <a:spcAft>
                <a:spcPts val="0"/>
              </a:spcAft>
              <a:buFont typeface="Arial" panose="020B0604020202020204" pitchFamily="34" charset="0"/>
              <a:buChar char="•"/>
              <a:defRPr/>
            </a:pPr>
            <a:endParaRPr lang="de-DE" dirty="0">
              <a:ea typeface="+mn-ea"/>
            </a:endParaRPr>
          </a:p>
          <a:p>
            <a:pPr lvl="2" fontAlgn="auto">
              <a:lnSpc>
                <a:spcPct val="110000"/>
              </a:lnSpc>
              <a:spcAft>
                <a:spcPts val="0"/>
              </a:spcAft>
              <a:buFont typeface="Arial" panose="020B0604020202020204" pitchFamily="34" charset="0"/>
              <a:buChar char="•"/>
              <a:defRPr/>
            </a:pPr>
            <a:r>
              <a:rPr lang="de-DE" b="1" dirty="0">
                <a:ea typeface="+mn-ea"/>
              </a:rPr>
              <a:t>Aktive Immunität: </a:t>
            </a:r>
          </a:p>
          <a:p>
            <a:pPr lvl="3" fontAlgn="auto">
              <a:lnSpc>
                <a:spcPct val="110000"/>
              </a:lnSpc>
              <a:spcAft>
                <a:spcPts val="0"/>
              </a:spcAft>
              <a:defRPr/>
            </a:pPr>
            <a:r>
              <a:rPr lang="de-DE" dirty="0"/>
              <a:t>Bildet sich im Lebenslauf mit jedem Erregerkontakt aus</a:t>
            </a:r>
          </a:p>
          <a:p>
            <a:pPr lvl="3" fontAlgn="auto">
              <a:lnSpc>
                <a:spcPct val="110000"/>
              </a:lnSpc>
              <a:spcAft>
                <a:spcPts val="0"/>
              </a:spcAft>
              <a:defRPr/>
            </a:pPr>
            <a:r>
              <a:rPr lang="de-DE" dirty="0">
                <a:ea typeface="+mn-ea"/>
              </a:rPr>
              <a:t>Entwicklung von Impfstrategien und Impfplanungen </a:t>
            </a:r>
            <a:r>
              <a:rPr lang="de-DE" dirty="0">
                <a:ea typeface="+mn-ea"/>
                <a:sym typeface="Wingdings" panose="05000000000000000000" pitchFamily="2" charset="2"/>
              </a:rPr>
              <a:t> mit Bestandstierärztin/-arzt</a:t>
            </a:r>
          </a:p>
          <a:p>
            <a:pPr lvl="3" fontAlgn="auto">
              <a:lnSpc>
                <a:spcPct val="110000"/>
              </a:lnSpc>
              <a:spcAft>
                <a:spcPts val="0"/>
              </a:spcAft>
              <a:defRPr/>
            </a:pPr>
            <a:r>
              <a:rPr lang="de-DE" dirty="0">
                <a:sym typeface="Wingdings" panose="05000000000000000000" pitchFamily="2" charset="2"/>
              </a:rPr>
              <a:t>Zugelassene kommerzielle Impfstoffe auswählen</a:t>
            </a:r>
          </a:p>
          <a:p>
            <a:pPr lvl="3" fontAlgn="auto">
              <a:lnSpc>
                <a:spcPct val="110000"/>
              </a:lnSpc>
              <a:spcAft>
                <a:spcPts val="0"/>
              </a:spcAft>
              <a:defRPr/>
            </a:pPr>
            <a:r>
              <a:rPr lang="de-DE" dirty="0">
                <a:ea typeface="+mn-ea"/>
                <a:sym typeface="Wingdings" panose="05000000000000000000" pitchFamily="2" charset="2"/>
              </a:rPr>
              <a:t>Bestandsspezifische Impfstoffe, falls keine </a:t>
            </a:r>
            <a:r>
              <a:rPr lang="de-DE" dirty="0">
                <a:sym typeface="Wingdings" panose="05000000000000000000" pitchFamily="2" charset="2"/>
              </a:rPr>
              <a:t>k</a:t>
            </a:r>
            <a:r>
              <a:rPr lang="de-DE" dirty="0">
                <a:ea typeface="+mn-ea"/>
                <a:sym typeface="Wingdings" panose="05000000000000000000" pitchFamily="2" charset="2"/>
              </a:rPr>
              <a:t>ommerziellen verfügbar  Anwendung nur in diesem Bestand! </a:t>
            </a:r>
            <a:endParaRPr lang="de-DE" dirty="0">
              <a:ea typeface="+mn-ea"/>
            </a:endParaRPr>
          </a:p>
          <a:p>
            <a:pPr marL="447750" lvl="2" indent="-285750" fontAlgn="auto">
              <a:spcAft>
                <a:spcPts val="0"/>
              </a:spcAft>
              <a:buFont typeface="Symbol" panose="05050102010706020507" pitchFamily="18" charset="2"/>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1D0AD78-4BB4-4B0F-B680-8A8C91B46F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32</a:t>
            </a:fld>
            <a:endParaRPr lang="de-DE">
              <a:solidFill>
                <a:schemeClr val="bg1"/>
              </a:solidFill>
            </a:endParaRPr>
          </a:p>
        </p:txBody>
      </p:sp>
    </p:spTree>
    <p:extLst>
      <p:ext uri="{BB962C8B-B14F-4D97-AF65-F5344CB8AC3E}">
        <p14:creationId xmlns:p14="http://schemas.microsoft.com/office/powerpoint/2010/main" val="3095503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Hygiene I</a:t>
            </a:r>
          </a:p>
        </p:txBody>
      </p:sp>
      <p:sp>
        <p:nvSpPr>
          <p:cNvPr id="13" name="Inhaltsplatzhalter 8"/>
          <p:cNvSpPr>
            <a:spLocks noGrp="1"/>
          </p:cNvSpPr>
          <p:nvPr>
            <p:ph idx="1"/>
          </p:nvPr>
        </p:nvSpPr>
        <p:spPr>
          <a:xfrm>
            <a:off x="467544" y="1544114"/>
            <a:ext cx="3888432" cy="4868862"/>
          </a:xfrm>
        </p:spPr>
        <p:txBody>
          <a:bodyPr>
            <a:normAutofit/>
          </a:bodyPr>
          <a:lstStyle/>
          <a:p>
            <a:pPr lvl="0"/>
            <a:r>
              <a:rPr lang="de-DE" dirty="0"/>
              <a:t>Maßnahmen: </a:t>
            </a:r>
          </a:p>
          <a:p>
            <a:pPr marL="162000" lvl="0" indent="-162000">
              <a:lnSpc>
                <a:spcPct val="121000"/>
              </a:lnSpc>
              <a:buFont typeface="Arial" panose="020B0604020202020204" pitchFamily="34" charset="0"/>
              <a:buChar char="•"/>
            </a:pPr>
            <a:r>
              <a:rPr lang="de-DE" b="0" dirty="0"/>
              <a:t>Konsequentes Rein-raus Verfahren, </a:t>
            </a:r>
          </a:p>
          <a:p>
            <a:pPr marL="162000" lvl="0" indent="-162000">
              <a:lnSpc>
                <a:spcPct val="121000"/>
              </a:lnSpc>
              <a:buFont typeface="Arial" panose="020B0604020202020204" pitchFamily="34" charset="0"/>
              <a:buChar char="•"/>
            </a:pPr>
            <a:r>
              <a:rPr lang="de-DE" b="0" dirty="0"/>
              <a:t>Reinigungs- und Desinfektionsprotokolle</a:t>
            </a:r>
            <a:br>
              <a:rPr lang="de-DE" b="0" dirty="0"/>
            </a:br>
            <a:r>
              <a:rPr lang="de-DE" b="0" dirty="0"/>
              <a:t>(standardisiertes Vorgehen), </a:t>
            </a:r>
          </a:p>
          <a:p>
            <a:pPr marL="162000" indent="-162000">
              <a:lnSpc>
                <a:spcPct val="121000"/>
              </a:lnSpc>
              <a:buFont typeface="Arial" panose="020B0604020202020204" pitchFamily="34" charset="0"/>
              <a:buChar char="•"/>
            </a:pPr>
            <a:r>
              <a:rPr lang="de-DE" b="0" dirty="0"/>
              <a:t>Bekämpfung von Vektoren</a:t>
            </a:r>
          </a:p>
          <a:p>
            <a:pPr marL="162000" indent="-162000">
              <a:lnSpc>
                <a:spcPct val="121000"/>
              </a:lnSpc>
              <a:buFont typeface="Arial" panose="020B0604020202020204" pitchFamily="34" charset="0"/>
              <a:buChar char="•"/>
            </a:pPr>
            <a:r>
              <a:rPr lang="de-DE" b="0" dirty="0"/>
              <a:t>Im Spezialfall: </a:t>
            </a:r>
            <a:r>
              <a:rPr lang="de-DE" b="0" dirty="0" err="1"/>
              <a:t>Hygienemonitoring</a:t>
            </a:r>
            <a:r>
              <a:rPr lang="de-DE" b="0" dirty="0"/>
              <a:t> vor der </a:t>
            </a:r>
            <a:br>
              <a:rPr lang="de-DE" b="0" dirty="0"/>
            </a:br>
            <a:r>
              <a:rPr lang="de-DE" b="0" dirty="0"/>
              <a:t>Neubelegung</a:t>
            </a:r>
          </a:p>
          <a:p>
            <a:pPr lvl="1" fontAlgn="auto">
              <a:spcAft>
                <a:spcPts val="0"/>
              </a:spcAft>
              <a:defRPr/>
            </a:pPr>
            <a:endParaRPr dirty="0"/>
          </a:p>
        </p:txBody>
      </p:sp>
      <p:sp>
        <p:nvSpPr>
          <p:cNvPr id="14" name="Pfeil nach rechts 13" descr="gelber Pfeil nach rechts" title="Pfeil nach rechts"/>
          <p:cNvSpPr/>
          <p:nvPr/>
        </p:nvSpPr>
        <p:spPr>
          <a:xfrm>
            <a:off x="4499992" y="1772816"/>
            <a:ext cx="864096" cy="792088"/>
          </a:xfrm>
          <a:prstGeom prst="righ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feld 14"/>
          <p:cNvSpPr txBox="1"/>
          <p:nvPr/>
        </p:nvSpPr>
        <p:spPr>
          <a:xfrm>
            <a:off x="5724128" y="1540782"/>
            <a:ext cx="3168352" cy="1369606"/>
          </a:xfrm>
          <a:prstGeom prst="rect">
            <a:avLst/>
          </a:prstGeom>
          <a:noFill/>
        </p:spPr>
        <p:txBody>
          <a:bodyPr wrap="square" rtlCol="0">
            <a:spAutoFit/>
          </a:bodyPr>
          <a:lstStyle/>
          <a:p>
            <a:pPr lvl="0"/>
            <a:r>
              <a:rPr lang="de-DE" sz="1500" b="1" dirty="0">
                <a:latin typeface="Arial" panose="020B0604020202020204" pitchFamily="34" charset="0"/>
                <a:cs typeface="Arial" panose="020B0604020202020204" pitchFamily="34" charset="0"/>
              </a:rPr>
              <a:t>Ziel aller Maßnahmen:</a:t>
            </a:r>
          </a:p>
          <a:p>
            <a:pPr lvl="0">
              <a:spcBef>
                <a:spcPts val="600"/>
              </a:spcBef>
            </a:pPr>
            <a:r>
              <a:rPr lang="de-DE" sz="1500" dirty="0">
                <a:latin typeface="Arial" panose="020B0604020202020204" pitchFamily="34" charset="0"/>
                <a:cs typeface="Arial" panose="020B0604020202020204" pitchFamily="34" charset="0"/>
              </a:rPr>
              <a:t>Minimierung der Verschleppungen pathogener Mikroorganismen zwischen Tiergruppen</a:t>
            </a:r>
          </a:p>
          <a:p>
            <a:endParaRPr lang="en-US" dirty="0"/>
          </a:p>
        </p:txBody>
      </p:sp>
      <p:pic>
        <p:nvPicPr>
          <p:cNvPr id="10" name="Picture 2" descr="Foto von Schmutz an einem Reinigungslappen, der trotz Reinigung des Abteils an einer Nippeltränke verblieben ist. " title="Schmutz an Tränkeeinrichtungen fördert die Bildung eines Biofilm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5811" y="3853734"/>
            <a:ext cx="3082093" cy="2311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p:cNvSpPr txBox="1"/>
          <p:nvPr/>
        </p:nvSpPr>
        <p:spPr>
          <a:xfrm>
            <a:off x="3923928" y="5983396"/>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CB6DA11-BD68-4290-8716-BC4EC5C72D5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33</a:t>
            </a:fld>
            <a:endParaRPr lang="de-DE">
              <a:solidFill>
                <a:schemeClr val="bg1"/>
              </a:solidFill>
            </a:endParaRPr>
          </a:p>
        </p:txBody>
      </p:sp>
    </p:spTree>
    <p:extLst>
      <p:ext uri="{BB962C8B-B14F-4D97-AF65-F5344CB8AC3E}">
        <p14:creationId xmlns:p14="http://schemas.microsoft.com/office/powerpoint/2010/main" val="640262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Krankheitserreger in </a:t>
            </a:r>
            <a:r>
              <a:rPr lang="de-DE" dirty="0" err="1">
                <a:solidFill>
                  <a:srgbClr val="FABB00"/>
                </a:solidFill>
                <a:latin typeface="+mj-lt"/>
                <a:cs typeface="Arial" panose="020B0604020202020204" pitchFamily="34" charset="0"/>
              </a:rPr>
              <a:t>Tränkeeinrichtungen</a:t>
            </a:r>
            <a:r>
              <a:rPr lang="de-DE" dirty="0">
                <a:solidFill>
                  <a:srgbClr val="FABB00"/>
                </a:solidFill>
                <a:latin typeface="+mj-lt"/>
                <a:cs typeface="Arial" panose="020B0604020202020204" pitchFamily="34" charset="0"/>
              </a:rPr>
              <a:t> für Schweine richtig entfernen I</a:t>
            </a:r>
          </a:p>
        </p:txBody>
      </p:sp>
      <p:sp>
        <p:nvSpPr>
          <p:cNvPr id="4" name="Textfeld 3"/>
          <p:cNvSpPr txBox="1"/>
          <p:nvPr/>
        </p:nvSpPr>
        <p:spPr>
          <a:xfrm>
            <a:off x="5220072" y="1763524"/>
            <a:ext cx="3285772" cy="323165"/>
          </a:xfrm>
          <a:prstGeom prst="rect">
            <a:avLst/>
          </a:prstGeom>
          <a:noFill/>
        </p:spPr>
        <p:txBody>
          <a:bodyPr wrap="square" rtlCol="0">
            <a:spAutoFit/>
          </a:bodyPr>
          <a:lstStyle/>
          <a:p>
            <a:r>
              <a:rPr lang="de-DE" sz="1500" b="1" dirty="0">
                <a:latin typeface="Arial" panose="020B0604020202020204" pitchFamily="34" charset="0"/>
                <a:cs typeface="Arial" panose="020B0604020202020204" pitchFamily="34" charset="0"/>
              </a:rPr>
              <a:t>Hochdruckreinigung von oben</a:t>
            </a:r>
          </a:p>
        </p:txBody>
      </p:sp>
      <p:sp>
        <p:nvSpPr>
          <p:cNvPr id="11" name="Textfeld 10"/>
          <p:cNvSpPr txBox="1"/>
          <p:nvPr/>
        </p:nvSpPr>
        <p:spPr>
          <a:xfrm>
            <a:off x="5220072" y="4293096"/>
            <a:ext cx="3285772" cy="323165"/>
          </a:xfrm>
          <a:prstGeom prst="rect">
            <a:avLst/>
          </a:prstGeom>
          <a:noFill/>
        </p:spPr>
        <p:txBody>
          <a:bodyPr wrap="square" rtlCol="0">
            <a:spAutoFit/>
          </a:bodyPr>
          <a:lstStyle/>
          <a:p>
            <a:r>
              <a:rPr lang="de-DE" sz="1500" b="1" dirty="0">
                <a:latin typeface="Arial" panose="020B0604020202020204" pitchFamily="34" charset="0"/>
                <a:cs typeface="Arial" panose="020B0604020202020204" pitchFamily="34" charset="0"/>
              </a:rPr>
              <a:t>Hochdruckreinigung von unten</a:t>
            </a:r>
          </a:p>
        </p:txBody>
      </p:sp>
      <p:pic>
        <p:nvPicPr>
          <p:cNvPr id="2" name="Grafik 1" descr="Die Infografik illustriert mit Zeichnungen die Vor- und Nachteile vier verschiedener Reinigungsmethoden für Nippteltränken in Schweinställen. Schmutz, Wärme und Feuchtigkeit in Leitungen und an Tränken bieten ideale Bedingungen für die Vermehrung von Keimen im sogenannten Biofilm. Krankheitserreger, die mit Speichel oder Nasensekret von Tieren an die Tränke gelangt sind, können dort überdauern und trotz striktem Rein-Raus-System auf neu eingestallte Tiergruppen übertragen werden. Die Endstücke der Tränkeeinrichtungen weisen besonders hohe Keimbelastungen auf. Bei Problemen mit wiederkehrenden Erkrankungen nach der Einstallung, sollten deshalb neben Wasserprobennahme und Leitungsreinigung auch die Endstücke speziell gerei-nigt werden. Hochdruckreinigung von oben: Wenn Nippeltränken nur von oben abgespritzt werden, verbleibt Biofilm im Endstück. Hochdruckreinigung von unten: Teile des Biofilms werden entfernt, wenn der Wasserstrahl von schräg unten in die Endstücke gerichtet wird. Jedoch verbleiben Reste in den toten Winkeln. " title="Krankheitserreger in Tränkeeinrichtungen für Schweine richtig entferne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8" y="1556792"/>
            <a:ext cx="4742303" cy="5040560"/>
          </a:xfrm>
          <a:prstGeom prst="rect">
            <a:avLst/>
          </a:prstGeom>
        </p:spPr>
      </p:pic>
      <p:pic>
        <p:nvPicPr>
          <p:cNvPr id="6" name="Grafik 5" descr="Zeichnung eines Ferkels" title="Ferkel"/>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6216" y="5229200"/>
            <a:ext cx="2319533" cy="1283211"/>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n-lt"/>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CB6DA11-BD68-4290-8716-BC4EC5C72D5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34</a:t>
            </a:fld>
            <a:endParaRPr lang="de-DE">
              <a:solidFill>
                <a:schemeClr val="bg1"/>
              </a:solidFill>
            </a:endParaRPr>
          </a:p>
        </p:txBody>
      </p:sp>
    </p:spTree>
    <p:extLst>
      <p:ext uri="{BB962C8B-B14F-4D97-AF65-F5344CB8AC3E}">
        <p14:creationId xmlns:p14="http://schemas.microsoft.com/office/powerpoint/2010/main" val="1713306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Krankheitserreger in </a:t>
            </a:r>
            <a:r>
              <a:rPr lang="de-DE" dirty="0" err="1">
                <a:solidFill>
                  <a:srgbClr val="FABB00"/>
                </a:solidFill>
                <a:latin typeface="+mj-lt"/>
                <a:cs typeface="Arial" panose="020B0604020202020204" pitchFamily="34" charset="0"/>
              </a:rPr>
              <a:t>Tränkeeinrichtungen</a:t>
            </a:r>
            <a:r>
              <a:rPr lang="de-DE" dirty="0">
                <a:solidFill>
                  <a:srgbClr val="FABB00"/>
                </a:solidFill>
                <a:latin typeface="+mj-lt"/>
                <a:cs typeface="Arial" panose="020B0604020202020204" pitchFamily="34" charset="0"/>
              </a:rPr>
              <a:t> für Schweine richtig entfernen II</a:t>
            </a:r>
          </a:p>
        </p:txBody>
      </p:sp>
      <p:sp>
        <p:nvSpPr>
          <p:cNvPr id="13" name="Textfeld 12"/>
          <p:cNvSpPr txBox="1"/>
          <p:nvPr/>
        </p:nvSpPr>
        <p:spPr>
          <a:xfrm>
            <a:off x="5220072" y="1763524"/>
            <a:ext cx="3285772" cy="323165"/>
          </a:xfrm>
          <a:prstGeom prst="rect">
            <a:avLst/>
          </a:prstGeom>
          <a:noFill/>
        </p:spPr>
        <p:txBody>
          <a:bodyPr wrap="square" rtlCol="0">
            <a:spAutoFit/>
          </a:bodyPr>
          <a:lstStyle/>
          <a:p>
            <a:r>
              <a:rPr lang="de-DE" sz="1500" b="1" dirty="0">
                <a:latin typeface="Arial" panose="020B0604020202020204" pitchFamily="34" charset="0"/>
                <a:cs typeface="Arial" panose="020B0604020202020204" pitchFamily="34" charset="0"/>
              </a:rPr>
              <a:t>Mechanische Reinigung</a:t>
            </a:r>
          </a:p>
        </p:txBody>
      </p:sp>
      <p:sp>
        <p:nvSpPr>
          <p:cNvPr id="14" name="Textfeld 13"/>
          <p:cNvSpPr txBox="1"/>
          <p:nvPr/>
        </p:nvSpPr>
        <p:spPr>
          <a:xfrm>
            <a:off x="5220072" y="4293096"/>
            <a:ext cx="3285772" cy="323165"/>
          </a:xfrm>
          <a:prstGeom prst="rect">
            <a:avLst/>
          </a:prstGeom>
          <a:noFill/>
        </p:spPr>
        <p:txBody>
          <a:bodyPr wrap="square" rtlCol="0">
            <a:spAutoFit/>
          </a:bodyPr>
          <a:lstStyle/>
          <a:p>
            <a:r>
              <a:rPr lang="de-DE" sz="1500" b="1" dirty="0">
                <a:latin typeface="Arial" panose="020B0604020202020204" pitchFamily="34" charset="0"/>
                <a:cs typeface="Arial" panose="020B0604020202020204" pitchFamily="34" charset="0"/>
              </a:rPr>
              <a:t>Durchspülen</a:t>
            </a:r>
          </a:p>
        </p:txBody>
      </p:sp>
      <p:pic>
        <p:nvPicPr>
          <p:cNvPr id="15" name="Grafik 14" descr="Mechanische Reinigung: Aufwändig, aber bei Problemfällen lohnenswert, kann es sein, die Biofilme mit langborstigen Bürsten, zu entfernen. Wichtig ist, dass alle verschmutzten Bereiche der Endstücke erreicht werden. Durchspülen: Vor dem Einstallen entfernt sorgfältiges Durchspülen Biofilm-Reste und abgestandenes Wasser aus den Leitungen des Tränkesystems. Eine den Nippel des Endstücks fixierende Wäscheklammer öffnet das Ventil und ermöglicht den Wasserabfluss beim Spülen. Unabhängig von der Reinigungsmethode der Tränkeeinrichtungen ist die Qualität des Tränkwassers und Art und Zustand des Leitungssystems mitentscheidend für die Tiergesundheit." title="Krankheitserreger in Tränkeeinrichtungen für Schweine richtig entfernen"/>
          <p:cNvPicPr>
            <a:picLocks noChangeAspect="1"/>
          </p:cNvPicPr>
          <p:nvPr/>
        </p:nvPicPr>
        <p:blipFill>
          <a:blip r:embed="rId3"/>
          <a:stretch>
            <a:fillRect/>
          </a:stretch>
        </p:blipFill>
        <p:spPr>
          <a:xfrm>
            <a:off x="323528" y="1628800"/>
            <a:ext cx="4752975" cy="4914900"/>
          </a:xfrm>
          <a:prstGeom prst="rect">
            <a:avLst/>
          </a:prstGeom>
        </p:spPr>
      </p:pic>
      <p:pic>
        <p:nvPicPr>
          <p:cNvPr id="16" name="Grafik 15" descr="Zeichnung eines Ferkels" title="Ferkel"/>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6216" y="5229200"/>
            <a:ext cx="2319533" cy="1283211"/>
          </a:xfrm>
          <a:prstGeom prst="rect">
            <a:avLst/>
          </a:prstGeom>
        </p:spPr>
      </p:pic>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CB6DA11-BD68-4290-8716-BC4EC5C72D5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35</a:t>
            </a:fld>
            <a:endParaRPr lang="de-DE">
              <a:solidFill>
                <a:schemeClr val="bg1"/>
              </a:solidFill>
            </a:endParaRPr>
          </a:p>
        </p:txBody>
      </p:sp>
    </p:spTree>
    <p:extLst>
      <p:ext uri="{BB962C8B-B14F-4D97-AF65-F5344CB8AC3E}">
        <p14:creationId xmlns:p14="http://schemas.microsoft.com/office/powerpoint/2010/main" val="4046706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Hygiene II</a:t>
            </a:r>
          </a:p>
        </p:txBody>
      </p:sp>
      <p:sp>
        <p:nvSpPr>
          <p:cNvPr id="12" name="Inhaltsplatzhalter 8"/>
          <p:cNvSpPr txBox="1">
            <a:spLocks/>
          </p:cNvSpPr>
          <p:nvPr/>
        </p:nvSpPr>
        <p:spPr>
          <a:xfrm>
            <a:off x="427748" y="1268760"/>
            <a:ext cx="2776099" cy="4868862"/>
          </a:xfrm>
          <a:prstGeom prst="rect">
            <a:avLst/>
          </a:prstGeom>
        </p:spPr>
        <p:txBody>
          <a:bodyPr vert="horz" lIns="0" tIns="0" rIns="0" bIns="0" rtlCol="0">
            <a:normAutofit/>
          </a:bodyPr>
          <a:lstStyle>
            <a:lvl1pPr marL="0" indent="0" algn="l" rtl="0" eaLnBrk="1" fontAlgn="base" hangingPunct="1">
              <a:lnSpc>
                <a:spcPct val="120000"/>
              </a:lnSpc>
              <a:spcBef>
                <a:spcPts val="0"/>
              </a:spcBef>
              <a:spcAft>
                <a:spcPct val="0"/>
              </a:spcAft>
              <a:buFont typeface="Arial" charset="0"/>
              <a:buNone/>
              <a:defRPr lang="de-DE" sz="1500" b="1" kern="1200" cap="none" baseline="0">
                <a:solidFill>
                  <a:schemeClr val="tx1"/>
                </a:solidFill>
                <a:latin typeface="Arial"/>
                <a:ea typeface="ＭＳ Ｐゴシック" charset="0"/>
                <a:cs typeface="Arial"/>
              </a:defRPr>
            </a:lvl1pPr>
            <a:lvl2pPr marL="0" indent="0" algn="l" rtl="0" eaLnBrk="1" fontAlgn="base" hangingPunct="1">
              <a:lnSpc>
                <a:spcPct val="120000"/>
              </a:lnSpc>
              <a:spcBef>
                <a:spcPts val="0"/>
              </a:spcBef>
              <a:spcAft>
                <a:spcPct val="0"/>
              </a:spcAft>
              <a:buSzPct val="100000"/>
              <a:buFont typeface="Meta Offc" pitchFamily="34" charset="0"/>
              <a:buNone/>
              <a:defRPr lang="de-DE" sz="1500" kern="1200">
                <a:solidFill>
                  <a:schemeClr val="tx1"/>
                </a:solidFill>
                <a:latin typeface="Arial"/>
                <a:ea typeface="ＭＳ Ｐゴシック" charset="0"/>
                <a:cs typeface="Arial"/>
              </a:defRPr>
            </a:lvl2pPr>
            <a:lvl3pPr marL="162000" indent="-162000" algn="l" rtl="0" eaLnBrk="1" fontAlgn="base" hangingPunct="1">
              <a:lnSpc>
                <a:spcPct val="120000"/>
              </a:lnSpc>
              <a:spcBef>
                <a:spcPts val="0"/>
              </a:spcBef>
              <a:spcAft>
                <a:spcPct val="0"/>
              </a:spcAft>
              <a:buFont typeface="Meta Offc" pitchFamily="34" charset="0"/>
              <a:buChar char="•"/>
              <a:defRPr lang="de-DE" sz="1500" kern="1200">
                <a:solidFill>
                  <a:schemeClr val="tx1"/>
                </a:solidFill>
                <a:latin typeface="Arial"/>
                <a:ea typeface="ＭＳ Ｐゴシック" charset="0"/>
                <a:cs typeface="Arial"/>
              </a:defRPr>
            </a:lvl3pPr>
            <a:lvl4pPr marL="324000" indent="-162000" algn="l" rtl="0" eaLnBrk="1" fontAlgn="base" hangingPunct="1">
              <a:lnSpc>
                <a:spcPct val="120000"/>
              </a:lnSpc>
              <a:spcBef>
                <a:spcPts val="0"/>
              </a:spcBef>
              <a:spcAft>
                <a:spcPct val="0"/>
              </a:spcAft>
              <a:buFont typeface="Symbol" pitchFamily="18" charset="2"/>
              <a:buChar char="-"/>
              <a:defRPr lang="de-DE" sz="1500" kern="1200" dirty="0" smtClean="0">
                <a:solidFill>
                  <a:schemeClr val="tx1"/>
                </a:solidFill>
                <a:latin typeface="Arial"/>
                <a:ea typeface="+mn-ea"/>
                <a:cs typeface="Arial"/>
              </a:defRPr>
            </a:lvl4pPr>
            <a:lvl5pPr marL="486000" indent="-162000" algn="l" rtl="0" eaLnBrk="1" fontAlgn="base" hangingPunct="1">
              <a:lnSpc>
                <a:spcPct val="120000"/>
              </a:lnSpc>
              <a:spcBef>
                <a:spcPts val="0"/>
              </a:spcBef>
              <a:spcAft>
                <a:spcPct val="0"/>
              </a:spcAft>
              <a:buFont typeface="Arial" pitchFamily="34" charset="0"/>
              <a:buChar char="•"/>
              <a:defRPr lang="de-DE" sz="1500" kern="1200">
                <a:solidFill>
                  <a:schemeClr val="tx1"/>
                </a:solidFill>
                <a:latin typeface="Arial"/>
                <a:ea typeface="ＭＳ Ｐゴシック" charset="0"/>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62000" indent="-162000">
              <a:lnSpc>
                <a:spcPct val="110000"/>
              </a:lnSpc>
              <a:buFont typeface="Arial" panose="020B0604020202020204" pitchFamily="34" charset="0"/>
              <a:buChar char="•"/>
            </a:pPr>
            <a:r>
              <a:rPr lang="de-DE" b="0" dirty="0"/>
              <a:t>Tierarzneimitteleinsatz durch gezielte Wahl und Wechsel des Desinfektionsmittels verringern</a:t>
            </a:r>
          </a:p>
          <a:p>
            <a:pPr marL="162000" indent="-162000">
              <a:lnSpc>
                <a:spcPct val="110000"/>
              </a:lnSpc>
              <a:buFont typeface="Arial" panose="020B0604020202020204" pitchFamily="34" charset="0"/>
              <a:buChar char="•"/>
            </a:pPr>
            <a:r>
              <a:rPr lang="de-DE" b="0" dirty="0"/>
              <a:t>Desinfektionsmittel verfügen über unterschiedliche Wirkspektren</a:t>
            </a:r>
          </a:p>
          <a:p>
            <a:pPr marL="162000" indent="-162000">
              <a:lnSpc>
                <a:spcPct val="110000"/>
              </a:lnSpc>
              <a:buFont typeface="Arial" panose="020B0604020202020204" pitchFamily="34" charset="0"/>
              <a:buChar char="•"/>
            </a:pPr>
            <a:r>
              <a:rPr lang="de-DE" b="0" dirty="0"/>
              <a:t>Beispielprodukte wirken nicht gegen parasitäre Würmer (Wurmeier) und parasitäre Einzeller, wie </a:t>
            </a:r>
            <a:r>
              <a:rPr lang="de-DE" b="0" dirty="0" err="1"/>
              <a:t>Cryptosporidien</a:t>
            </a:r>
            <a:endParaRPr lang="de-DE" b="0" dirty="0"/>
          </a:p>
          <a:p>
            <a:pPr marL="285750" indent="-285750">
              <a:buFont typeface="Arial" panose="020B0604020202020204" pitchFamily="34" charset="0"/>
              <a:buChar char="•"/>
            </a:pPr>
            <a:endParaRPr lang="de-DE" b="0" dirty="0"/>
          </a:p>
          <a:p>
            <a:endParaRPr lang="de-DE" b="0" dirty="0"/>
          </a:p>
          <a:p>
            <a:pPr lvl="1" fontAlgn="auto">
              <a:spcAft>
                <a:spcPts val="0"/>
              </a:spcAft>
              <a:defRPr/>
            </a:pPr>
            <a:endParaRPr lang="de-DE" dirty="0"/>
          </a:p>
        </p:txBody>
      </p:sp>
      <p:sp>
        <p:nvSpPr>
          <p:cNvPr id="13" name="Textfeld 12"/>
          <p:cNvSpPr txBox="1"/>
          <p:nvPr/>
        </p:nvSpPr>
        <p:spPr>
          <a:xfrm>
            <a:off x="3635896" y="1264692"/>
            <a:ext cx="5208454" cy="1708160"/>
          </a:xfrm>
          <a:prstGeom prst="rect">
            <a:avLst/>
          </a:prstGeom>
          <a:noFill/>
          <a:ln>
            <a:solidFill>
              <a:schemeClr val="tx1"/>
            </a:solidFill>
          </a:ln>
        </p:spPr>
        <p:txBody>
          <a:bodyPr wrap="square" rtlCol="0">
            <a:spAutoFit/>
          </a:bodyPr>
          <a:lstStyle/>
          <a:p>
            <a:r>
              <a:rPr lang="de-DE" sz="1500" b="1" dirty="0">
                <a:latin typeface="Arial"/>
                <a:ea typeface="+mn-ea"/>
                <a:cs typeface="+mn-cs"/>
              </a:rPr>
              <a:t>Beispielprodukt I</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Wirkstoffe: </a:t>
            </a:r>
            <a:r>
              <a:rPr lang="de-DE" sz="1500" dirty="0" err="1">
                <a:latin typeface="Arial" panose="020B0604020202020204" pitchFamily="34" charset="0"/>
                <a:cs typeface="Arial" panose="020B0604020202020204" pitchFamily="34" charset="0"/>
              </a:rPr>
              <a:t>Peroxidverbindungen</a:t>
            </a:r>
            <a:r>
              <a:rPr lang="de-DE" sz="1500" dirty="0">
                <a:latin typeface="Arial" panose="020B0604020202020204" pitchFamily="34" charset="0"/>
                <a:cs typeface="Arial" panose="020B0604020202020204" pitchFamily="34" charset="0"/>
              </a:rPr>
              <a:t>, organische Säuren, oberflächenaktive Substanzen</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Temperatur: 20°C</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Einwirkzeit: 30-60 Min.</a:t>
            </a:r>
          </a:p>
          <a:p>
            <a:pPr marL="285750" indent="-285750">
              <a:buFont typeface="Arial" panose="020B0604020202020204" pitchFamily="34" charset="0"/>
              <a:buChar char="•"/>
            </a:pPr>
            <a:r>
              <a:rPr lang="de-DE" sz="1500" dirty="0">
                <a:latin typeface="Arial" panose="020B0604020202020204" pitchFamily="34" charset="0"/>
                <a:cs typeface="Arial" panose="020B0604020202020204" pitchFamily="34" charset="0"/>
              </a:rPr>
              <a:t>Wirkspektrum: </a:t>
            </a:r>
            <a:r>
              <a:rPr lang="de-DE" sz="1500" dirty="0" err="1">
                <a:latin typeface="Arial" panose="020B0604020202020204" pitchFamily="34" charset="0"/>
                <a:cs typeface="Arial" panose="020B0604020202020204" pitchFamily="34" charset="0"/>
              </a:rPr>
              <a:t>Bakterizidie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Levurozidie</a:t>
            </a:r>
            <a:r>
              <a:rPr lang="de-DE" sz="1500" dirty="0">
                <a:latin typeface="Arial" panose="020B0604020202020204" pitchFamily="34" charset="0"/>
                <a:cs typeface="Arial" panose="020B0604020202020204" pitchFamily="34" charset="0"/>
              </a:rPr>
              <a:t> (Hefepilze), </a:t>
            </a:r>
            <a:r>
              <a:rPr lang="de-DE" sz="1500" dirty="0" err="1">
                <a:latin typeface="Arial" panose="020B0604020202020204" pitchFamily="34" charset="0"/>
                <a:cs typeface="Arial" panose="020B0604020202020204" pitchFamily="34" charset="0"/>
              </a:rPr>
              <a:t>Viruzidie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behüllte</a:t>
            </a:r>
            <a:r>
              <a:rPr lang="de-DE" sz="1500" dirty="0">
                <a:latin typeface="Arial" panose="020B0604020202020204" pitchFamily="34" charset="0"/>
                <a:cs typeface="Arial" panose="020B0604020202020204" pitchFamily="34" charset="0"/>
              </a:rPr>
              <a:t> und </a:t>
            </a:r>
            <a:r>
              <a:rPr lang="de-DE" sz="1500" dirty="0" err="1">
                <a:latin typeface="Arial" panose="020B0604020202020204" pitchFamily="34" charset="0"/>
                <a:cs typeface="Arial" panose="020B0604020202020204" pitchFamily="34" charset="0"/>
              </a:rPr>
              <a:t>unbehüllte</a:t>
            </a:r>
            <a:r>
              <a:rPr lang="de-DE" sz="1500" dirty="0">
                <a:latin typeface="Arial" panose="020B0604020202020204" pitchFamily="34" charset="0"/>
                <a:cs typeface="Arial" panose="020B0604020202020204" pitchFamily="34" charset="0"/>
              </a:rPr>
              <a:t> Viren)</a:t>
            </a:r>
          </a:p>
        </p:txBody>
      </p:sp>
      <p:sp>
        <p:nvSpPr>
          <p:cNvPr id="14" name="Textfeld 13"/>
          <p:cNvSpPr txBox="1"/>
          <p:nvPr/>
        </p:nvSpPr>
        <p:spPr>
          <a:xfrm>
            <a:off x="3635896" y="3140968"/>
            <a:ext cx="5208454" cy="2103974"/>
          </a:xfrm>
          <a:prstGeom prst="rect">
            <a:avLst/>
          </a:prstGeom>
          <a:noFill/>
          <a:ln>
            <a:solidFill>
              <a:schemeClr val="tx1"/>
            </a:solidFill>
          </a:ln>
        </p:spPr>
        <p:txBody>
          <a:bodyPr wrap="square" rtlCol="0">
            <a:spAutoFit/>
          </a:bodyPr>
          <a:lstStyle/>
          <a:p>
            <a:pPr>
              <a:lnSpc>
                <a:spcPct val="110000"/>
              </a:lnSpc>
            </a:pPr>
            <a:r>
              <a:rPr lang="de-DE" sz="1500" b="1" dirty="0">
                <a:latin typeface="Arial" panose="020B0604020202020204" pitchFamily="34" charset="0"/>
                <a:cs typeface="Arial" panose="020B0604020202020204" pitchFamily="34" charset="0"/>
              </a:rPr>
              <a:t>Beispielprodukt II</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Wirkstoff: </a:t>
            </a:r>
            <a:r>
              <a:rPr lang="de-DE" sz="1500" dirty="0" err="1">
                <a:latin typeface="Arial" panose="020B0604020202020204" pitchFamily="34" charset="0"/>
                <a:cs typeface="Arial" panose="020B0604020202020204" pitchFamily="34" charset="0"/>
              </a:rPr>
              <a:t>Peressigsäure</a:t>
            </a:r>
            <a:endParaRPr lang="de-DE" sz="1500" dirty="0">
              <a:latin typeface="Arial" panose="020B0604020202020204" pitchFamily="34" charset="0"/>
              <a:cs typeface="Arial" panose="020B0604020202020204" pitchFamily="34" charset="0"/>
            </a:endParaRP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Temperatur: 10°C</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Einwirkzeit: 30-120 min</a:t>
            </a:r>
          </a:p>
          <a:p>
            <a:pPr marL="324000" lvl="1" indent="-162000">
              <a:lnSpc>
                <a:spcPct val="110000"/>
              </a:lnSpc>
              <a:buFont typeface="Symbol" panose="05050102010706020507" pitchFamily="18" charset="2"/>
              <a:buChar char="-"/>
            </a:pPr>
            <a:r>
              <a:rPr lang="de-DE" sz="1500" dirty="0" err="1">
                <a:latin typeface="Arial" panose="020B0604020202020204" pitchFamily="34" charset="0"/>
                <a:cs typeface="Arial" panose="020B0604020202020204" pitchFamily="34" charset="0"/>
              </a:rPr>
              <a:t>Wirkspekturm</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Bakterizidie</a:t>
            </a:r>
            <a:r>
              <a:rPr lang="de-DE" sz="1500" dirty="0">
                <a:latin typeface="Arial" panose="020B0604020202020204" pitchFamily="34" charset="0"/>
                <a:cs typeface="Arial" panose="020B0604020202020204" pitchFamily="34" charset="0"/>
              </a:rPr>
              <a:t> </a:t>
            </a:r>
          </a:p>
          <a:p>
            <a:pPr marL="162000" indent="-162000">
              <a:lnSpc>
                <a:spcPct val="110000"/>
              </a:lnSpc>
              <a:buFont typeface="Arial" panose="020B0604020202020204" pitchFamily="34" charset="0"/>
              <a:buChar char="•"/>
            </a:pPr>
            <a:r>
              <a:rPr lang="de-DE" sz="1500" dirty="0">
                <a:latin typeface="Arial" panose="020B0604020202020204" pitchFamily="34" charset="0"/>
                <a:cs typeface="Arial" panose="020B0604020202020204" pitchFamily="34" charset="0"/>
              </a:rPr>
              <a:t>Temperatur: 20°C</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Einwirkzeit: 30-120 Min.</a:t>
            </a:r>
          </a:p>
          <a:p>
            <a:pPr marL="324000" lvl="1" indent="-162000">
              <a:lnSpc>
                <a:spcPct val="110000"/>
              </a:lnSpc>
              <a:buFont typeface="Symbol" panose="05050102010706020507" pitchFamily="18" charset="2"/>
              <a:buChar char="-"/>
            </a:pPr>
            <a:r>
              <a:rPr lang="de-DE" sz="1500" dirty="0">
                <a:latin typeface="Arial" panose="020B0604020202020204" pitchFamily="34" charset="0"/>
                <a:cs typeface="Arial" panose="020B0604020202020204" pitchFamily="34" charset="0"/>
              </a:rPr>
              <a:t>Wirkspektrum: </a:t>
            </a:r>
            <a:r>
              <a:rPr lang="de-DE" sz="1500" dirty="0" err="1">
                <a:latin typeface="Arial" panose="020B0604020202020204" pitchFamily="34" charset="0"/>
                <a:cs typeface="Arial" panose="020B0604020202020204" pitchFamily="34" charset="0"/>
              </a:rPr>
              <a:t>Viruzidie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behüllte</a:t>
            </a:r>
            <a:r>
              <a:rPr lang="de-DE" sz="1500" dirty="0">
                <a:latin typeface="Arial" panose="020B0604020202020204" pitchFamily="34" charset="0"/>
                <a:cs typeface="Arial" panose="020B0604020202020204" pitchFamily="34" charset="0"/>
              </a:rPr>
              <a:t> und </a:t>
            </a:r>
            <a:r>
              <a:rPr lang="de-DE" sz="1500" dirty="0" err="1">
                <a:latin typeface="Arial" panose="020B0604020202020204" pitchFamily="34" charset="0"/>
                <a:cs typeface="Arial" panose="020B0604020202020204" pitchFamily="34" charset="0"/>
              </a:rPr>
              <a:t>unbehüllte</a:t>
            </a:r>
            <a:r>
              <a:rPr lang="de-DE" sz="1500" dirty="0">
                <a:latin typeface="Arial" panose="020B0604020202020204" pitchFamily="34" charset="0"/>
                <a:cs typeface="Arial" panose="020B0604020202020204" pitchFamily="34" charset="0"/>
              </a:rPr>
              <a:t> Viren)</a:t>
            </a:r>
          </a:p>
        </p:txBody>
      </p:sp>
      <p:sp>
        <p:nvSpPr>
          <p:cNvPr id="4" name="Textfeld 3"/>
          <p:cNvSpPr txBox="1"/>
          <p:nvPr/>
        </p:nvSpPr>
        <p:spPr>
          <a:xfrm>
            <a:off x="3563888" y="5430055"/>
            <a:ext cx="4309555" cy="253916"/>
          </a:xfrm>
          <a:prstGeom prst="rect">
            <a:avLst/>
          </a:prstGeom>
          <a:noFill/>
        </p:spPr>
        <p:txBody>
          <a:bodyPr wrap="square" rtlCol="0">
            <a:spAutoFit/>
          </a:bodyPr>
          <a:lstStyle/>
          <a:p>
            <a:r>
              <a:rPr lang="de-DE" sz="1050" dirty="0">
                <a:latin typeface="+mj-lt"/>
                <a:cs typeface="Arial" panose="020B0604020202020204" pitchFamily="34" charset="0"/>
              </a:rPr>
              <a:t>DVG-Desinfektionsmittelliste für die Tierhaltung, gültig bis 31.12.2017</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A890310-E53A-471A-8B74-7EBC7B1FAE46}"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36</a:t>
            </a:fld>
            <a:endParaRPr lang="de-DE">
              <a:solidFill>
                <a:schemeClr val="bg1"/>
              </a:solidFill>
            </a:endParaRPr>
          </a:p>
        </p:txBody>
      </p:sp>
    </p:spTree>
    <p:extLst>
      <p:ext uri="{BB962C8B-B14F-4D97-AF65-F5344CB8AC3E}">
        <p14:creationId xmlns:p14="http://schemas.microsoft.com/office/powerpoint/2010/main" val="12880912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Bekämpfung von Vektoren / Krankheitsüberträgern</a:t>
            </a:r>
          </a:p>
        </p:txBody>
      </p:sp>
      <p:sp>
        <p:nvSpPr>
          <p:cNvPr id="11" name="Inhaltsplatzhalter 8"/>
          <p:cNvSpPr>
            <a:spLocks noGrp="1"/>
          </p:cNvSpPr>
          <p:nvPr>
            <p:ph idx="1"/>
          </p:nvPr>
        </p:nvSpPr>
        <p:spPr>
          <a:xfrm>
            <a:off x="414338" y="1493838"/>
            <a:ext cx="7830070" cy="4868862"/>
          </a:xfrm>
        </p:spPr>
        <p:txBody>
          <a:bodyPr>
            <a:normAutofit/>
          </a:bodyPr>
          <a:lstStyle/>
          <a:p>
            <a:pPr>
              <a:lnSpc>
                <a:spcPct val="110000"/>
              </a:lnSpc>
              <a:spcAft>
                <a:spcPts val="0"/>
              </a:spcAft>
            </a:pPr>
            <a:r>
              <a:rPr lang="de-DE" dirty="0"/>
              <a:t>Externe Präventionsmaßnahmen: </a:t>
            </a:r>
          </a:p>
          <a:p>
            <a:pPr marL="162000" lvl="1" indent="-162000">
              <a:lnSpc>
                <a:spcPct val="110000"/>
              </a:lnSpc>
              <a:spcAft>
                <a:spcPts val="0"/>
              </a:spcAft>
              <a:buFont typeface="Arial" panose="020B0604020202020204" pitchFamily="34" charset="0"/>
              <a:buChar char="•"/>
            </a:pPr>
            <a:r>
              <a:rPr lang="de-DE" dirty="0"/>
              <a:t>Hygieneschleusen benutzen und Umkleideräume mit Waschmöglichkeit für jedes Gebäude vorhalten</a:t>
            </a:r>
          </a:p>
          <a:p>
            <a:pPr marL="162000" lvl="1" indent="-162000">
              <a:lnSpc>
                <a:spcPct val="110000"/>
              </a:lnSpc>
              <a:spcAft>
                <a:spcPts val="0"/>
              </a:spcAft>
              <a:buFont typeface="Arial" panose="020B0604020202020204" pitchFamily="34" charset="0"/>
              <a:buChar char="•"/>
            </a:pPr>
            <a:r>
              <a:rPr lang="de-DE" dirty="0"/>
              <a:t>Futtermittelherstellerinnen/-</a:t>
            </a:r>
            <a:r>
              <a:rPr lang="de-DE" dirty="0" err="1"/>
              <a:t>hersteller</a:t>
            </a:r>
            <a:r>
              <a:rPr lang="de-DE" dirty="0"/>
              <a:t>, Tierärztinnen/-</a:t>
            </a:r>
            <a:r>
              <a:rPr lang="de-DE" dirty="0" err="1"/>
              <a:t>ärzte</a:t>
            </a:r>
            <a:r>
              <a:rPr lang="de-DE" dirty="0"/>
              <a:t>, Kontrolleurinnen/Kontrolleure: Vektoren für Krankheitserreger</a:t>
            </a:r>
          </a:p>
          <a:p>
            <a:pPr marL="162000" lvl="1" indent="-162000">
              <a:lnSpc>
                <a:spcPct val="110000"/>
              </a:lnSpc>
              <a:spcAft>
                <a:spcPts val="0"/>
              </a:spcAft>
              <a:buFont typeface="Arial" panose="020B0604020202020204" pitchFamily="34" charset="0"/>
              <a:buChar char="•"/>
            </a:pPr>
            <a:r>
              <a:rPr lang="de-DE" dirty="0"/>
              <a:t>Wechsel der betriebseigenen Schutzkleidung / Einwegschutzkleidung</a:t>
            </a:r>
          </a:p>
          <a:p>
            <a:pPr marL="162000" lvl="1" indent="-162000">
              <a:lnSpc>
                <a:spcPct val="110000"/>
              </a:lnSpc>
              <a:spcAft>
                <a:spcPts val="0"/>
              </a:spcAft>
              <a:buFont typeface="Arial" panose="020B0604020202020204" pitchFamily="34" charset="0"/>
              <a:buChar char="•"/>
            </a:pPr>
            <a:r>
              <a:rPr lang="de-DE" dirty="0"/>
              <a:t>Auswahl von Jungtieren/ Lieferantinnen/Lieferanten:</a:t>
            </a:r>
          </a:p>
          <a:p>
            <a:pPr lvl="3">
              <a:lnSpc>
                <a:spcPct val="110000"/>
              </a:lnSpc>
              <a:spcAft>
                <a:spcPts val="0"/>
              </a:spcAft>
            </a:pPr>
            <a:r>
              <a:rPr lang="de-DE" dirty="0"/>
              <a:t>Ideal: Aufzucht im eigenen Betrieb (wenige und bekannte Erreger)</a:t>
            </a:r>
          </a:p>
          <a:p>
            <a:pPr lvl="3">
              <a:lnSpc>
                <a:spcPct val="110000"/>
              </a:lnSpc>
              <a:spcAft>
                <a:spcPts val="0"/>
              </a:spcAft>
            </a:pPr>
            <a:r>
              <a:rPr lang="de-DE" dirty="0"/>
              <a:t>Bezug von Züchterinnen/Züchtern mit bekanntem Gesundheitsstatus</a:t>
            </a:r>
          </a:p>
          <a:p>
            <a:pPr lvl="3">
              <a:lnSpc>
                <a:spcPct val="110000"/>
              </a:lnSpc>
              <a:spcAft>
                <a:spcPts val="0"/>
              </a:spcAft>
            </a:pPr>
            <a:r>
              <a:rPr lang="de-DE" dirty="0"/>
              <a:t>Studien zeigten, dass Masttiere bessere Gewichtszunahme und Futterverwertung aufwiesen, wenn sie von Lieferanten mit geprüftem Gesundheitsstatus kamen</a:t>
            </a:r>
          </a:p>
          <a:p>
            <a:pPr lvl="1" fontAlgn="auto">
              <a:spcAft>
                <a:spcPts val="0"/>
              </a:spcAft>
              <a:defRPr/>
            </a:pPr>
            <a:endParaRPr lang="de-DE" sz="1600" b="1" dirty="0"/>
          </a:p>
          <a:p>
            <a:pPr lvl="1" fontAlgn="auto">
              <a:spcAft>
                <a:spcPts val="0"/>
              </a:spcAft>
              <a:defRPr/>
            </a:pPr>
            <a:endParaRPr lang="de-DE" sz="1600" b="1"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04ECDF9-5686-48EE-A5EA-738EA3F5C2CD}"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37</a:t>
            </a:fld>
            <a:endParaRPr lang="de-DE">
              <a:solidFill>
                <a:schemeClr val="bg1"/>
              </a:solidFill>
            </a:endParaRPr>
          </a:p>
        </p:txBody>
      </p:sp>
    </p:spTree>
    <p:extLst>
      <p:ext uri="{BB962C8B-B14F-4D97-AF65-F5344CB8AC3E}">
        <p14:creationId xmlns:p14="http://schemas.microsoft.com/office/powerpoint/2010/main" val="2908759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7"/>
          <p:cNvSpPr>
            <a:spLocks noGrp="1"/>
          </p:cNvSpPr>
          <p:nvPr>
            <p:ph type="title"/>
          </p:nvPr>
        </p:nvSpPr>
        <p:spPr>
          <a:xfrm>
            <a:off x="395536" y="476672"/>
            <a:ext cx="8229600" cy="606425"/>
          </a:xfrm>
        </p:spPr>
        <p:txBody>
          <a:bodyPr/>
          <a:lstStyle/>
          <a:p>
            <a:br>
              <a:rPr lang="de-DE" dirty="0">
                <a:solidFill>
                  <a:srgbClr val="FABB00"/>
                </a:solidFill>
                <a:latin typeface="Arial" panose="020B0604020202020204" pitchFamily="34" charset="0"/>
                <a:cs typeface="Arial" panose="020B0604020202020204" pitchFamily="34" charset="0"/>
              </a:rPr>
            </a:br>
            <a:r>
              <a:rPr lang="de-DE" dirty="0">
                <a:solidFill>
                  <a:srgbClr val="FABB00"/>
                </a:solidFill>
                <a:latin typeface="+mj-lt"/>
                <a:cs typeface="Arial" panose="020B0604020202020204" pitchFamily="34" charset="0"/>
              </a:rPr>
              <a:t>Nutzung von Checklisten</a:t>
            </a:r>
          </a:p>
        </p:txBody>
      </p:sp>
      <p:sp>
        <p:nvSpPr>
          <p:cNvPr id="13" name="Inhaltsplatzhalter 8"/>
          <p:cNvSpPr>
            <a:spLocks noGrp="1"/>
          </p:cNvSpPr>
          <p:nvPr>
            <p:ph idx="1"/>
          </p:nvPr>
        </p:nvSpPr>
        <p:spPr>
          <a:xfrm>
            <a:off x="414338" y="1493838"/>
            <a:ext cx="7902078" cy="2007170"/>
          </a:xfrm>
        </p:spPr>
        <p:txBody>
          <a:bodyPr>
            <a:normAutofit/>
          </a:bodyPr>
          <a:lstStyle/>
          <a:p>
            <a:pPr fontAlgn="auto">
              <a:lnSpc>
                <a:spcPct val="110000"/>
              </a:lnSpc>
              <a:spcAft>
                <a:spcPts val="0"/>
              </a:spcAft>
              <a:defRPr/>
            </a:pPr>
            <a:r>
              <a:rPr lang="de-DE" dirty="0">
                <a:ea typeface="+mn-ea"/>
              </a:rPr>
              <a:t>Nutzung von betriebsindividuellen Checklisten und Datenaufzeichnungen </a:t>
            </a:r>
            <a:br>
              <a:rPr lang="de-DE" dirty="0">
                <a:ea typeface="+mn-ea"/>
              </a:rPr>
            </a:br>
            <a:r>
              <a:rPr lang="de-DE" dirty="0">
                <a:ea typeface="+mn-ea"/>
              </a:rPr>
              <a:t>zur Früherkennung von Erkrankungen</a:t>
            </a:r>
          </a:p>
          <a:p>
            <a:pPr marL="162000" lvl="3" fontAlgn="auto">
              <a:lnSpc>
                <a:spcPct val="110000"/>
              </a:lnSpc>
              <a:spcAft>
                <a:spcPts val="0"/>
              </a:spcAft>
              <a:buFont typeface="Arial" panose="020B0604020202020204" pitchFamily="34" charset="0"/>
              <a:buChar char="•"/>
              <a:defRPr/>
            </a:pPr>
            <a:r>
              <a:rPr lang="de-DE" dirty="0"/>
              <a:t>Beispiele für Checklisten: Erstversorgung Kalb, Reinigung und Desinfektion</a:t>
            </a:r>
          </a:p>
          <a:p>
            <a:pPr marL="162000" lvl="3" fontAlgn="auto">
              <a:lnSpc>
                <a:spcPct val="110000"/>
              </a:lnSpc>
              <a:spcAft>
                <a:spcPts val="0"/>
              </a:spcAft>
              <a:buFont typeface="Arial" panose="020B0604020202020204" pitchFamily="34" charset="0"/>
              <a:buChar char="•"/>
              <a:defRPr/>
            </a:pPr>
            <a:r>
              <a:rPr lang="de-DE" dirty="0"/>
              <a:t>Geeignete Kenngrößen:</a:t>
            </a:r>
          </a:p>
          <a:p>
            <a:pPr lvl="3" fontAlgn="auto">
              <a:lnSpc>
                <a:spcPct val="110000"/>
              </a:lnSpc>
              <a:spcAft>
                <a:spcPts val="0"/>
              </a:spcAft>
              <a:defRPr/>
            </a:pPr>
            <a:r>
              <a:rPr lang="de-DE" dirty="0"/>
              <a:t>Wasser- und Futterverbrauch</a:t>
            </a:r>
          </a:p>
          <a:p>
            <a:pPr lvl="3" fontAlgn="auto">
              <a:lnSpc>
                <a:spcPct val="110000"/>
              </a:lnSpc>
              <a:spcAft>
                <a:spcPts val="0"/>
              </a:spcAft>
              <a:defRPr/>
            </a:pPr>
            <a:r>
              <a:rPr lang="de-DE" dirty="0"/>
              <a:t>Körpergewicht und Leistungsdaten</a:t>
            </a:r>
          </a:p>
          <a:p>
            <a:pPr lvl="3" fontAlgn="auto">
              <a:lnSpc>
                <a:spcPct val="110000"/>
              </a:lnSpc>
              <a:spcAft>
                <a:spcPts val="0"/>
              </a:spcAft>
              <a:defRPr/>
            </a:pPr>
            <a:r>
              <a:rPr lang="de-DE" dirty="0"/>
              <a:t>Bewegungsaktivität</a:t>
            </a:r>
          </a:p>
          <a:p>
            <a:pPr marL="285750" indent="-285750" fontAlgn="auto">
              <a:spcAft>
                <a:spcPts val="0"/>
              </a:spcAft>
              <a:buFont typeface="Arial" panose="020B0604020202020204" pitchFamily="34" charset="0"/>
              <a:buChar char="•"/>
              <a:defRPr/>
            </a:pPr>
            <a:endParaRPr lang="de-DE" dirty="0">
              <a:ea typeface="+mn-ea"/>
            </a:endParaRPr>
          </a:p>
          <a:p>
            <a:pPr marL="285750" lvl="1" indent="-285750" fontAlgn="auto">
              <a:spcAft>
                <a:spcPts val="0"/>
              </a:spcAft>
              <a:buFont typeface="Arial" panose="020B0604020202020204" pitchFamily="34" charset="0"/>
              <a:buChar char="•"/>
              <a:defRPr/>
            </a:pPr>
            <a:endParaRPr lang="de-DE" dirty="0">
              <a:ea typeface="+mn-ea"/>
            </a:endParaRPr>
          </a:p>
        </p:txBody>
      </p:sp>
      <p:pic>
        <p:nvPicPr>
          <p:cNvPr id="3" name="Grafik 2" descr="Foto eines Landwirts in Schutzkleidung vor Anzeigetafel eines digitalen Monitoringsystems." title="Technisch unterstütztes Gesundheitsmonitori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3356992"/>
            <a:ext cx="4064496" cy="3048372"/>
          </a:xfrm>
          <a:prstGeom prst="rect">
            <a:avLst/>
          </a:prstGeom>
        </p:spPr>
      </p:pic>
      <p:sp>
        <p:nvSpPr>
          <p:cNvPr id="9" name="Textfeld 8"/>
          <p:cNvSpPr txBox="1"/>
          <p:nvPr/>
        </p:nvSpPr>
        <p:spPr>
          <a:xfrm>
            <a:off x="4691311" y="6199420"/>
            <a:ext cx="3193057" cy="253916"/>
          </a:xfrm>
          <a:prstGeom prst="rect">
            <a:avLst/>
          </a:prstGeom>
          <a:noFill/>
        </p:spPr>
        <p:txBody>
          <a:bodyPr wrap="square" rtlCol="0">
            <a:spAutoFit/>
          </a:bodyPr>
          <a:lstStyle/>
          <a:p>
            <a:r>
              <a:rPr lang="de-DE" sz="1050" dirty="0"/>
              <a:t>Foto: Julia Steinhoff-Wagner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68254AB-90AA-497C-8DC7-995AADC77907}"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38</a:t>
            </a:fld>
            <a:endParaRPr lang="de-DE">
              <a:solidFill>
                <a:schemeClr val="bg1"/>
              </a:solidFill>
            </a:endParaRPr>
          </a:p>
        </p:txBody>
      </p:sp>
    </p:spTree>
    <p:extLst>
      <p:ext uri="{BB962C8B-B14F-4D97-AF65-F5344CB8AC3E}">
        <p14:creationId xmlns:p14="http://schemas.microsoft.com/office/powerpoint/2010/main" val="1983281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334126" cy="606425"/>
          </a:xfrm>
        </p:spPr>
        <p:txBody>
          <a:bodyPr/>
          <a:lstStyle/>
          <a:p>
            <a:r>
              <a:rPr lang="de-DE" dirty="0">
                <a:solidFill>
                  <a:srgbClr val="FABB00"/>
                </a:solidFill>
                <a:latin typeface="+mj-lt"/>
                <a:cs typeface="Arial" panose="020B0604020202020204" pitchFamily="34" charset="0"/>
              </a:rPr>
              <a:t>Gesundheitschecks, Schnelltests und Teilnahmen an Monitoring-Maßnahmen I</a:t>
            </a:r>
          </a:p>
        </p:txBody>
      </p:sp>
      <p:sp>
        <p:nvSpPr>
          <p:cNvPr id="9" name="Inhaltsplatzhalter 8"/>
          <p:cNvSpPr>
            <a:spLocks noGrp="1"/>
          </p:cNvSpPr>
          <p:nvPr>
            <p:ph idx="1"/>
          </p:nvPr>
        </p:nvSpPr>
        <p:spPr>
          <a:xfrm>
            <a:off x="414338" y="1493838"/>
            <a:ext cx="783007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b="1" dirty="0"/>
              <a:t>Gesundheitscheck</a:t>
            </a:r>
          </a:p>
          <a:p>
            <a:pPr marL="324000" lvl="2" fontAlgn="auto">
              <a:lnSpc>
                <a:spcPct val="110000"/>
              </a:lnSpc>
              <a:spcAft>
                <a:spcPts val="0"/>
              </a:spcAft>
              <a:buFont typeface="Symbol" panose="05050102010706020507" pitchFamily="18" charset="2"/>
              <a:buChar char="-"/>
              <a:defRPr/>
            </a:pPr>
            <a:r>
              <a:rPr lang="de-DE" dirty="0"/>
              <a:t>Dient der Ermittlung des Gesundheitszustandes</a:t>
            </a:r>
          </a:p>
          <a:p>
            <a:pPr marL="324000" lvl="2" fontAlgn="auto">
              <a:lnSpc>
                <a:spcPct val="110000"/>
              </a:lnSpc>
              <a:spcAft>
                <a:spcPts val="0"/>
              </a:spcAft>
              <a:buFont typeface="Symbol" panose="05050102010706020507" pitchFamily="18" charset="2"/>
              <a:buChar char="-"/>
              <a:defRPr/>
            </a:pPr>
            <a:r>
              <a:rPr lang="de-DE" dirty="0"/>
              <a:t>Gesundheitsrisiken und Krankheiten können früh erkannt werden</a:t>
            </a:r>
          </a:p>
          <a:p>
            <a:pPr marL="162000" lvl="1" indent="-162000" fontAlgn="auto">
              <a:lnSpc>
                <a:spcPct val="110000"/>
              </a:lnSpc>
              <a:spcAft>
                <a:spcPts val="0"/>
              </a:spcAft>
              <a:buFont typeface="Arial" panose="020B0604020202020204" pitchFamily="34" charset="0"/>
              <a:buChar char="•"/>
              <a:defRPr/>
            </a:pPr>
            <a:r>
              <a:rPr lang="de-DE" b="1" dirty="0"/>
              <a:t>Schnelltest</a:t>
            </a:r>
            <a:r>
              <a:rPr lang="de-DE" dirty="0"/>
              <a:t> </a:t>
            </a:r>
          </a:p>
          <a:p>
            <a:pPr marL="324000" lvl="2" fontAlgn="auto">
              <a:lnSpc>
                <a:spcPct val="110000"/>
              </a:lnSpc>
              <a:spcAft>
                <a:spcPts val="0"/>
              </a:spcAft>
              <a:buFont typeface="Symbol" panose="05050102010706020507" pitchFamily="18" charset="2"/>
              <a:buChar char="-"/>
              <a:defRPr/>
            </a:pPr>
            <a:r>
              <a:rPr lang="de-DE" dirty="0"/>
              <a:t>Schnell und nahezu überall durchführbar, Probe muss nicht in Labor geschickt werden</a:t>
            </a:r>
          </a:p>
          <a:p>
            <a:pPr marL="324000" lvl="2" fontAlgn="auto">
              <a:lnSpc>
                <a:spcPct val="110000"/>
              </a:lnSpc>
              <a:spcAft>
                <a:spcPts val="0"/>
              </a:spcAft>
              <a:buFont typeface="Symbol" panose="05050102010706020507" pitchFamily="18" charset="2"/>
              <a:buChar char="-"/>
              <a:defRPr/>
            </a:pPr>
            <a:r>
              <a:rPr lang="de-DE" dirty="0"/>
              <a:t>Dient dem schnellen Nachweis von Konzentrationen von z.B. Hormonen, Proteinen oder Enzymen </a:t>
            </a:r>
          </a:p>
          <a:p>
            <a:pPr marL="324000" lvl="2" fontAlgn="auto">
              <a:lnSpc>
                <a:spcPct val="110000"/>
              </a:lnSpc>
              <a:spcAft>
                <a:spcPts val="0"/>
              </a:spcAft>
              <a:buFont typeface="Symbol" panose="05050102010706020507" pitchFamily="18" charset="2"/>
              <a:buChar char="-"/>
              <a:defRPr/>
            </a:pPr>
            <a:r>
              <a:rPr lang="de-DE" dirty="0"/>
              <a:t>Kann verschiedene Erkrankungen kurzfristig nachweisen </a:t>
            </a:r>
            <a:r>
              <a:rPr lang="de-DE" dirty="0">
                <a:sym typeface="Wingdings" panose="05000000000000000000" pitchFamily="2" charset="2"/>
              </a:rPr>
              <a:t> Sofortdiagnostik</a:t>
            </a:r>
          </a:p>
          <a:p>
            <a:pPr marL="162000" lvl="1" indent="-162000" fontAlgn="auto">
              <a:lnSpc>
                <a:spcPct val="110000"/>
              </a:lnSpc>
              <a:spcAft>
                <a:spcPts val="0"/>
              </a:spcAft>
              <a:buFont typeface="Arial" panose="020B0604020202020204" pitchFamily="34" charset="0"/>
              <a:buChar char="•"/>
              <a:defRPr/>
            </a:pPr>
            <a:r>
              <a:rPr lang="de-DE" b="1" dirty="0">
                <a:sym typeface="Wingdings" panose="05000000000000000000" pitchFamily="2" charset="2"/>
              </a:rPr>
              <a:t>Monitoring-Maßnahmen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Dienen der Überwachung von Prozessen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Erfassen bestimmte Parameter</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Fehlerhafte Abläufe können frühzeitig erkannt und ausgeschaltet werden</a:t>
            </a:r>
          </a:p>
          <a:p>
            <a:pPr marL="324000" lvl="2" fontAlgn="auto">
              <a:lnSpc>
                <a:spcPct val="110000"/>
              </a:lnSpc>
              <a:spcAft>
                <a:spcPts val="0"/>
              </a:spcAft>
              <a:buFont typeface="Symbol" panose="05050102010706020507" pitchFamily="18" charset="2"/>
              <a:buChar char="-"/>
              <a:defRPr/>
            </a:pPr>
            <a:r>
              <a:rPr lang="de-DE" dirty="0">
                <a:sym typeface="Wingdings" panose="05000000000000000000" pitchFamily="2" charset="2"/>
              </a:rPr>
              <a:t>Technische Hilfsmittel können verwendet werden (z.B. Kameras zur Videoaufzeichnung)</a:t>
            </a:r>
            <a:endParaRPr lang="de-DE" dirty="0"/>
          </a:p>
          <a:p>
            <a:pPr lvl="1" fontAlgn="auto">
              <a:spcAft>
                <a:spcPts val="0"/>
              </a:spcAft>
              <a:defRPr/>
            </a:pPr>
            <a:endParaRPr lang="de-DE" dirty="0"/>
          </a:p>
          <a:p>
            <a:pPr lvl="1" fontAlgn="auto">
              <a:spcAft>
                <a:spcPts val="0"/>
              </a:spcAft>
              <a:defRPr/>
            </a:pP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4DBAD41C-5627-4EDB-A485-D3BE1670D4D8}"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39</a:t>
            </a:fld>
            <a:endParaRPr lang="de-DE">
              <a:solidFill>
                <a:schemeClr val="bg1"/>
              </a:solidFill>
            </a:endParaRPr>
          </a:p>
        </p:txBody>
      </p:sp>
    </p:spTree>
    <p:extLst>
      <p:ext uri="{BB962C8B-B14F-4D97-AF65-F5344CB8AC3E}">
        <p14:creationId xmlns:p14="http://schemas.microsoft.com/office/powerpoint/2010/main" val="587967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Lernziele</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Minimierung der landwirtschaftlichen Einträge von Tierarzneimitteln in die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a:t>
            </a:fld>
            <a:endParaRPr lang="de-DE">
              <a:solidFill>
                <a:schemeClr val="bg1"/>
              </a:solidFill>
            </a:endParaRPr>
          </a:p>
        </p:txBody>
      </p:sp>
    </p:spTree>
    <p:extLst>
      <p:ext uri="{BB962C8B-B14F-4D97-AF65-F5344CB8AC3E}">
        <p14:creationId xmlns:p14="http://schemas.microsoft.com/office/powerpoint/2010/main" val="1283505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406134" cy="606425"/>
          </a:xfrm>
        </p:spPr>
        <p:txBody>
          <a:bodyPr/>
          <a:lstStyle/>
          <a:p>
            <a:r>
              <a:rPr lang="de-DE" dirty="0">
                <a:solidFill>
                  <a:srgbClr val="FABB00"/>
                </a:solidFill>
                <a:latin typeface="+mj-lt"/>
                <a:cs typeface="Arial" panose="020B0604020202020204" pitchFamily="34" charset="0"/>
              </a:rPr>
              <a:t>Gesundheitschecks, Schnelltests und Teilnahmen an Monitoring-Maßnahmen II</a:t>
            </a:r>
          </a:p>
        </p:txBody>
      </p:sp>
      <p:sp>
        <p:nvSpPr>
          <p:cNvPr id="9" name="Inhaltsplatzhalter 8"/>
          <p:cNvSpPr>
            <a:spLocks noGrp="1"/>
          </p:cNvSpPr>
          <p:nvPr>
            <p:ph idx="1"/>
          </p:nvPr>
        </p:nvSpPr>
        <p:spPr>
          <a:xfrm>
            <a:off x="414338" y="1493838"/>
            <a:ext cx="6605934" cy="4868862"/>
          </a:xfrm>
        </p:spPr>
        <p:txBody>
          <a:bodyPr>
            <a:normAutofit/>
          </a:bodyPr>
          <a:lstStyle/>
          <a:p>
            <a:pPr marL="285750" lvl="1" indent="-285750" fontAlgn="auto">
              <a:lnSpc>
                <a:spcPct val="110000"/>
              </a:lnSpc>
              <a:spcAft>
                <a:spcPts val="0"/>
              </a:spcAft>
              <a:buFont typeface="Arial" panose="020B0604020202020204" pitchFamily="34" charset="0"/>
              <a:buChar char="•"/>
              <a:defRPr/>
            </a:pPr>
            <a:r>
              <a:rPr lang="de-DE" dirty="0"/>
              <a:t>Vorteile regelmäßig wiederkehrender Beratung</a:t>
            </a:r>
          </a:p>
          <a:p>
            <a:pPr marL="285750" lvl="1" indent="-285750" fontAlgn="auto">
              <a:lnSpc>
                <a:spcPct val="110000"/>
              </a:lnSpc>
              <a:spcAft>
                <a:spcPts val="0"/>
              </a:spcAft>
              <a:buFont typeface="Arial" panose="020B0604020202020204" pitchFamily="34" charset="0"/>
              <a:buChar char="•"/>
              <a:defRPr/>
            </a:pPr>
            <a:r>
              <a:rPr lang="de-DE" dirty="0"/>
              <a:t>Begleitung bei der Umsetzung von Beratungsempfehlungen</a:t>
            </a:r>
          </a:p>
          <a:p>
            <a:pPr marL="285750" lvl="1" indent="-285750" fontAlgn="auto">
              <a:lnSpc>
                <a:spcPct val="110000"/>
              </a:lnSpc>
              <a:spcAft>
                <a:spcPts val="0"/>
              </a:spcAft>
              <a:buFont typeface="Arial" panose="020B0604020202020204" pitchFamily="34" charset="0"/>
              <a:buChar char="•"/>
              <a:defRPr/>
            </a:pPr>
            <a:r>
              <a:rPr lang="de-DE" dirty="0"/>
              <a:t>Unterstützung bei Schwachstellenanalyse und Auswertungen (vorher, nachher Vergleiche)</a:t>
            </a:r>
          </a:p>
          <a:p>
            <a:pPr marL="285750" lvl="1" indent="-285750" fontAlgn="auto">
              <a:lnSpc>
                <a:spcPct val="110000"/>
              </a:lnSpc>
              <a:spcAft>
                <a:spcPts val="0"/>
              </a:spcAft>
              <a:buFont typeface="Arial" panose="020B0604020202020204" pitchFamily="34" charset="0"/>
              <a:buChar char="•"/>
              <a:defRPr/>
            </a:pPr>
            <a:r>
              <a:rPr lang="de-DE" dirty="0"/>
              <a:t>Schnelltests zur unverzüglichen Klärung eines Sachverhaltes</a:t>
            </a:r>
          </a:p>
          <a:p>
            <a:pPr lvl="1" fontAlgn="auto">
              <a:spcAft>
                <a:spcPts val="0"/>
              </a:spcAft>
              <a:defRPr/>
            </a:pPr>
            <a:endParaRPr lang="de-DE" sz="1600" dirty="0"/>
          </a:p>
          <a:p>
            <a:pPr lvl="1" fontAlgn="auto">
              <a:spcAft>
                <a:spcPts val="0"/>
              </a:spcAft>
              <a:defRPr/>
            </a:pPr>
            <a:endParaRPr lang="de-DE" dirty="0"/>
          </a:p>
          <a:p>
            <a:pPr lvl="1" fontAlgn="auto">
              <a:spcAft>
                <a:spcPts val="0"/>
              </a:spcAft>
              <a:defRPr/>
            </a:pPr>
            <a:endParaRPr lang="de-DE" dirty="0"/>
          </a:p>
        </p:txBody>
      </p:sp>
      <p:pic>
        <p:nvPicPr>
          <p:cNvPr id="2" name="Grafik 1" descr="Das Foto zeigt acht verschiedene Röhrchen, die in einer Reihe angeordnet und mit Flüssigkeit gefüllt sind. Die Flüssigkeiten sind unterschiedlicher Färbung, die nach rechts hin dunkler wird." title="Antibiotikanachweis in Milchproben"/>
          <p:cNvPicPr>
            <a:picLocks noChangeAspect="1"/>
          </p:cNvPicPr>
          <p:nvPr/>
        </p:nvPicPr>
        <p:blipFill>
          <a:blip r:embed="rId3"/>
          <a:stretch>
            <a:fillRect/>
          </a:stretch>
        </p:blipFill>
        <p:spPr>
          <a:xfrm>
            <a:off x="527050" y="3004275"/>
            <a:ext cx="7357318" cy="2942927"/>
          </a:xfrm>
          <a:prstGeom prst="rect">
            <a:avLst/>
          </a:prstGeom>
        </p:spPr>
      </p:pic>
      <p:sp>
        <p:nvSpPr>
          <p:cNvPr id="5" name="Textfeld 4"/>
          <p:cNvSpPr txBox="1"/>
          <p:nvPr/>
        </p:nvSpPr>
        <p:spPr>
          <a:xfrm>
            <a:off x="3923928" y="5968826"/>
            <a:ext cx="4149861" cy="323165"/>
          </a:xfrm>
          <a:prstGeom prst="rect">
            <a:avLst/>
          </a:prstGeom>
          <a:noFill/>
        </p:spPr>
        <p:txBody>
          <a:bodyPr wrap="square" rtlCol="0">
            <a:spAutoFit/>
          </a:bodyPr>
          <a:lstStyle/>
          <a:p>
            <a:r>
              <a:rPr lang="de-DE" sz="1500" dirty="0">
                <a:latin typeface="Arial" panose="020B0604020202020204" pitchFamily="34" charset="0"/>
                <a:cs typeface="Arial" panose="020B0604020202020204" pitchFamily="34" charset="0"/>
              </a:rPr>
              <a:t>Schnelltest zum Antibiotika-Nachweis in Milch</a:t>
            </a:r>
          </a:p>
        </p:txBody>
      </p:sp>
      <p:sp>
        <p:nvSpPr>
          <p:cNvPr id="10" name="Textfeld 9"/>
          <p:cNvSpPr txBox="1"/>
          <p:nvPr/>
        </p:nvSpPr>
        <p:spPr>
          <a:xfrm>
            <a:off x="4763319" y="6271428"/>
            <a:ext cx="3193057" cy="253916"/>
          </a:xfrm>
          <a:prstGeom prst="rect">
            <a:avLst/>
          </a:prstGeom>
          <a:noFill/>
        </p:spPr>
        <p:txBody>
          <a:bodyPr wrap="square" rtlCol="0">
            <a:spAutoFit/>
          </a:bodyPr>
          <a:lstStyle/>
          <a:p>
            <a:pPr algn="r"/>
            <a:r>
              <a:rPr lang="de-DE" sz="1050" dirty="0"/>
              <a:t>Foto: Benedikt Schulze-</a:t>
            </a:r>
            <a:r>
              <a:rPr lang="de-DE" sz="1050" dirty="0" err="1"/>
              <a:t>Dieckhoff</a:t>
            </a:r>
            <a:r>
              <a:rPr lang="de-DE" sz="1050" dirty="0"/>
              <a:t> / Universität Bonn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4DBAD41C-5627-4EDB-A485-D3BE1670D4D8}"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40</a:t>
            </a:fld>
            <a:endParaRPr lang="de-DE">
              <a:solidFill>
                <a:schemeClr val="bg1"/>
              </a:solidFill>
            </a:endParaRPr>
          </a:p>
        </p:txBody>
      </p:sp>
    </p:spTree>
    <p:extLst>
      <p:ext uri="{BB962C8B-B14F-4D97-AF65-F5344CB8AC3E}">
        <p14:creationId xmlns:p14="http://schemas.microsoft.com/office/powerpoint/2010/main" val="5951448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el 7"/>
          <p:cNvSpPr>
            <a:spLocks noGrp="1"/>
          </p:cNvSpPr>
          <p:nvPr>
            <p:ph type="title"/>
          </p:nvPr>
        </p:nvSpPr>
        <p:spPr>
          <a:xfrm>
            <a:off x="395536" y="476672"/>
            <a:ext cx="8229600" cy="606425"/>
          </a:xfrm>
        </p:spPr>
        <p:txBody>
          <a:bodyPr/>
          <a:lstStyle/>
          <a:p>
            <a:br>
              <a:rPr lang="de-DE" dirty="0">
                <a:solidFill>
                  <a:srgbClr val="FABB00"/>
                </a:solidFill>
                <a:latin typeface="Calibri" charset="0"/>
              </a:rPr>
            </a:br>
            <a:r>
              <a:rPr lang="de-DE" dirty="0">
                <a:solidFill>
                  <a:srgbClr val="FABB00"/>
                </a:solidFill>
                <a:latin typeface="+mj-lt"/>
                <a:cs typeface="Arial" panose="020B0604020202020204" pitchFamily="34" charset="0"/>
              </a:rPr>
              <a:t>Fazit - Handlungsmöglichkeiten im präventiven Gesundheitsmanagement </a:t>
            </a:r>
          </a:p>
        </p:txBody>
      </p:sp>
      <p:sp>
        <p:nvSpPr>
          <p:cNvPr id="9" name="Inhaltsplatzhalter 8">
            <a:extLst>
              <a:ext uri="{FF2B5EF4-FFF2-40B4-BE49-F238E27FC236}">
                <a16:creationId xmlns:a16="http://schemas.microsoft.com/office/drawing/2014/main" id="{6B5630C6-D1E7-43F8-A4D0-0CF8443E14E4}"/>
              </a:ext>
            </a:extLst>
          </p:cNvPr>
          <p:cNvSpPr>
            <a:spLocks noGrp="1"/>
          </p:cNvSpPr>
          <p:nvPr>
            <p:ph idx="1"/>
          </p:nvPr>
        </p:nvSpPr>
        <p:spPr>
          <a:xfrm>
            <a:off x="414338" y="1493838"/>
            <a:ext cx="7398022" cy="4868862"/>
          </a:xfrm>
        </p:spPr>
        <p:txBody>
          <a:bodyPr>
            <a:normAutofit fontScale="92500" lnSpcReduction="20000"/>
          </a:bodyPr>
          <a:lstStyle/>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Präventives Gesundheitsmanagement ist der wichtigste Baustein zur Reduktion von Tierarzneimitteln</a:t>
            </a:r>
          </a:p>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Ziel ist die Verbesserung der Tiergesundheit durch Optimierung von Fütterung und Haltung, Stärkung des Immunstatus, Nutzung von Checklisten, Bekämpfung von Vektoren und Verbesserung der Hygiene zur Vermeidung von Krankheitsübertragungen</a:t>
            </a:r>
          </a:p>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Nutzen Sie Beratungsangebote, um sich Ideen und Anregungen zu holen</a:t>
            </a:r>
          </a:p>
          <a:p>
            <a:pPr marL="285750" lvl="1" indent="-285750" fontAlgn="auto">
              <a:spcBef>
                <a:spcPts val="1200"/>
              </a:spcBef>
              <a:spcAft>
                <a:spcPts val="0"/>
              </a:spcAft>
              <a:buClr>
                <a:schemeClr val="tx2"/>
              </a:buClr>
              <a:buFont typeface="Wingdings" panose="05000000000000000000" pitchFamily="2" charset="2"/>
              <a:buChar char="Ø"/>
              <a:defRPr/>
            </a:pPr>
            <a:r>
              <a:rPr lang="de-DE" sz="1700" dirty="0"/>
              <a:t>Durch eine Verbesserung der Tiergesundheit ergeben sich auch erhebliche ökonomische Vorteile:</a:t>
            </a:r>
          </a:p>
          <a:p>
            <a:pPr marL="609750" lvl="3" indent="-285750" fontAlgn="auto">
              <a:spcBef>
                <a:spcPts val="1200"/>
              </a:spcBef>
              <a:spcAft>
                <a:spcPts val="0"/>
              </a:spcAft>
              <a:buClr>
                <a:schemeClr val="tx2"/>
              </a:buClr>
              <a:buFont typeface="Arial" panose="020B0604020202020204" pitchFamily="34" charset="0"/>
              <a:buChar char="•"/>
              <a:defRPr/>
            </a:pPr>
            <a:r>
              <a:rPr lang="de-DE" sz="1700" dirty="0"/>
              <a:t>Vermeidung von Wachstumseinbrüchen</a:t>
            </a:r>
          </a:p>
          <a:p>
            <a:pPr marL="609750" lvl="3" indent="-285750" fontAlgn="auto">
              <a:spcBef>
                <a:spcPts val="1200"/>
              </a:spcBef>
              <a:spcAft>
                <a:spcPts val="0"/>
              </a:spcAft>
              <a:buClr>
                <a:schemeClr val="tx2"/>
              </a:buClr>
              <a:buFont typeface="Arial" panose="020B0604020202020204" pitchFamily="34" charset="0"/>
              <a:buChar char="•"/>
              <a:defRPr/>
            </a:pPr>
            <a:r>
              <a:rPr lang="de-DE" sz="1700" dirty="0"/>
              <a:t>Weniger Abzüge am Schlachthof</a:t>
            </a:r>
          </a:p>
          <a:p>
            <a:pPr marL="609750" lvl="3" indent="-285750" fontAlgn="auto">
              <a:spcBef>
                <a:spcPts val="1200"/>
              </a:spcBef>
              <a:spcAft>
                <a:spcPts val="0"/>
              </a:spcAft>
              <a:buClr>
                <a:schemeClr val="tx2"/>
              </a:buClr>
              <a:buFont typeface="Arial" panose="020B0604020202020204" pitchFamily="34" charset="0"/>
              <a:buChar char="•"/>
              <a:defRPr/>
            </a:pPr>
            <a:r>
              <a:rPr lang="de-DE" sz="1700" dirty="0"/>
              <a:t>Geringere Behandlungskosten</a:t>
            </a:r>
          </a:p>
          <a:p>
            <a:pPr marL="609750" lvl="3" indent="-285750" fontAlgn="auto">
              <a:spcBef>
                <a:spcPts val="1200"/>
              </a:spcBef>
              <a:spcAft>
                <a:spcPts val="0"/>
              </a:spcAft>
              <a:buClr>
                <a:schemeClr val="tx2"/>
              </a:buClr>
              <a:buFont typeface="Arial" panose="020B0604020202020204" pitchFamily="34" charset="0"/>
              <a:buChar char="•"/>
              <a:defRPr/>
            </a:pPr>
            <a:endParaRPr lang="de-DE" sz="1600" dirty="0"/>
          </a:p>
          <a:p>
            <a:pPr marL="285750" lvl="1" indent="-285750" fontAlgn="auto">
              <a:lnSpc>
                <a:spcPct val="140000"/>
              </a:lnSpc>
              <a:spcBef>
                <a:spcPts val="1200"/>
              </a:spcBef>
              <a:spcAft>
                <a:spcPts val="0"/>
              </a:spcAft>
              <a:buClr>
                <a:schemeClr val="tx2"/>
              </a:buClr>
              <a:buFont typeface="Wingdings" panose="05000000000000000000" pitchFamily="2" charset="2"/>
              <a:buChar char="à"/>
              <a:defRPr/>
            </a:pPr>
            <a:r>
              <a:rPr lang="de-DE" sz="2200" b="1" dirty="0">
                <a:solidFill>
                  <a:schemeClr val="accent3"/>
                </a:solidFill>
                <a:sym typeface="Wingdings" panose="05000000000000000000" pitchFamily="2" charset="2"/>
              </a:rPr>
              <a:t>Gesunde Tiere brauchen keine Tierarzneimittel</a:t>
            </a:r>
          </a:p>
          <a:p>
            <a:pPr marL="68263" lvl="3" indent="-68263" fontAlgn="auto">
              <a:spcBef>
                <a:spcPts val="1200"/>
              </a:spcBef>
              <a:spcAft>
                <a:spcPts val="0"/>
              </a:spcAft>
              <a:buClr>
                <a:schemeClr val="tx2"/>
              </a:buClr>
              <a:buFont typeface="Arial" panose="020B0604020202020204" pitchFamily="34" charset="0"/>
              <a:buChar char="•"/>
              <a:defRPr/>
            </a:pPr>
            <a:endParaRPr lang="de-DE" sz="1600" dirty="0"/>
          </a:p>
          <a:p>
            <a:pPr lvl="1" fontAlgn="auto">
              <a:spcAft>
                <a:spcPts val="0"/>
              </a:spcAft>
              <a:defRPr/>
            </a:pPr>
            <a:endParaRPr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Handlungsmöglichkeiten im präventiven Gesundheitsmanagement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F630510A-F645-4BC6-9698-CADA33B65A71}"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41</a:t>
            </a:fld>
            <a:endParaRPr lang="de-DE">
              <a:solidFill>
                <a:schemeClr val="bg1"/>
              </a:solidFill>
            </a:endParaRPr>
          </a:p>
        </p:txBody>
      </p:sp>
    </p:spTree>
    <p:extLst>
      <p:ext uri="{BB962C8B-B14F-4D97-AF65-F5344CB8AC3E}">
        <p14:creationId xmlns:p14="http://schemas.microsoft.com/office/powerpoint/2010/main" val="11206420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4</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42</a:t>
            </a:fld>
            <a:endParaRPr lang="de-DE">
              <a:solidFill>
                <a:schemeClr val="bg1"/>
              </a:solidFill>
            </a:endParaRPr>
          </a:p>
        </p:txBody>
      </p:sp>
    </p:spTree>
    <p:extLst>
      <p:ext uri="{BB962C8B-B14F-4D97-AF65-F5344CB8AC3E}">
        <p14:creationId xmlns:p14="http://schemas.microsoft.com/office/powerpoint/2010/main" val="29320242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Überblick – Aspekte bei Verordnung und Anwendung von Tierarzneimitteln</a:t>
            </a:r>
          </a:p>
        </p:txBody>
      </p:sp>
      <p:sp>
        <p:nvSpPr>
          <p:cNvPr id="2" name="Rechteck 1" descr="Hintergrund dunkelocker hinter allen Listenpunkten." title="Hintergrund Liste Umweltaspekte bei der Anwendung von Tierarzneimitteln"/>
          <p:cNvSpPr/>
          <p:nvPr/>
        </p:nvSpPr>
        <p:spPr>
          <a:xfrm>
            <a:off x="414338" y="1233515"/>
            <a:ext cx="5381798" cy="4787773"/>
          </a:xfrm>
          <a:prstGeom prst="rect">
            <a:avLst/>
          </a:prstGeom>
          <a:solidFill>
            <a:schemeClr val="accent3"/>
          </a:solidFill>
          <a:ln w="476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414338" y="1259468"/>
            <a:ext cx="5381798" cy="769441"/>
          </a:xfrm>
          <a:prstGeom prst="rect">
            <a:avLst/>
          </a:prstGeom>
          <a:noFill/>
        </p:spPr>
        <p:txBody>
          <a:bodyPr wrap="square" rtlCol="0">
            <a:spAutoFit/>
          </a:bodyPr>
          <a:lstStyle/>
          <a:p>
            <a:pPr algn="ctr"/>
            <a:r>
              <a:rPr lang="de-DE" sz="2200" b="1" dirty="0">
                <a:solidFill>
                  <a:schemeClr val="bg1"/>
                </a:solidFill>
                <a:latin typeface="Arial" panose="020B0604020202020204" pitchFamily="34" charset="0"/>
                <a:cs typeface="Arial" panose="020B0604020202020204" pitchFamily="34" charset="0"/>
              </a:rPr>
              <a:t>Umweltaspekte bei der Anwendung von Tierarzneimitteln</a:t>
            </a:r>
          </a:p>
        </p:txBody>
      </p:sp>
      <p:sp>
        <p:nvSpPr>
          <p:cNvPr id="28" name="Rechteck 27"/>
          <p:cNvSpPr/>
          <p:nvPr/>
        </p:nvSpPr>
        <p:spPr>
          <a:xfrm>
            <a:off x="568944" y="2132856"/>
            <a:ext cx="5011168" cy="719634"/>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Verschleppung von Tierarzneimitteln </a:t>
            </a:r>
            <a:br>
              <a:rPr lang="de-DE" sz="1500" b="1" dirty="0">
                <a:solidFill>
                  <a:schemeClr val="tx1"/>
                </a:solidFill>
                <a:latin typeface="Arial" panose="020B0604020202020204" pitchFamily="34" charset="0"/>
                <a:cs typeface="Arial" panose="020B0604020202020204" pitchFamily="34" charset="0"/>
              </a:rPr>
            </a:br>
            <a:r>
              <a:rPr lang="de-DE" sz="1500" b="1" dirty="0">
                <a:solidFill>
                  <a:schemeClr val="tx1"/>
                </a:solidFill>
                <a:latin typeface="Arial" panose="020B0604020202020204" pitchFamily="34" charset="0"/>
                <a:cs typeface="Arial" panose="020B0604020202020204" pitchFamily="34" charset="0"/>
              </a:rPr>
              <a:t>im und aus dem Stall vermeiden</a:t>
            </a:r>
          </a:p>
        </p:txBody>
      </p:sp>
      <p:sp>
        <p:nvSpPr>
          <p:cNvPr id="29" name="Rechteck 28"/>
          <p:cNvSpPr/>
          <p:nvPr/>
        </p:nvSpPr>
        <p:spPr>
          <a:xfrm>
            <a:off x="568944" y="2997008"/>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Umweltnebenwirkungen beobachten</a:t>
            </a:r>
          </a:p>
        </p:txBody>
      </p:sp>
      <p:sp>
        <p:nvSpPr>
          <p:cNvPr id="6" name="Geschweifte Klammer rechts 5" descr="Geschweifte Klammer, die die ersten zwei Listenpunkte umfasst." title="Geschweifte Klammer Überblick Aspekte bei Verordnung und Anwendung von Tierarzneimitteln"/>
          <p:cNvSpPr/>
          <p:nvPr/>
        </p:nvSpPr>
        <p:spPr>
          <a:xfrm>
            <a:off x="5580112" y="2054862"/>
            <a:ext cx="864096" cy="1536846"/>
          </a:xfrm>
          <a:prstGeom prst="rightBrace">
            <a:avLst>
              <a:gd name="adj1" fmla="val 0"/>
              <a:gd name="adj2" fmla="val 50298"/>
            </a:avLst>
          </a:prstGeom>
          <a:ln w="539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25">
            <a:extLst>
              <a:ext uri="{FF2B5EF4-FFF2-40B4-BE49-F238E27FC236}">
                <a16:creationId xmlns:a16="http://schemas.microsoft.com/office/drawing/2014/main" id="{4E074DBC-6800-4A60-9FE0-94B13AB11C89}"/>
              </a:ext>
            </a:extLst>
          </p:cNvPr>
          <p:cNvSpPr txBox="1"/>
          <p:nvPr/>
        </p:nvSpPr>
        <p:spPr>
          <a:xfrm>
            <a:off x="6444208" y="1988840"/>
            <a:ext cx="2473852" cy="1596143"/>
          </a:xfrm>
          <a:prstGeom prst="rect">
            <a:avLst/>
          </a:prstGeom>
          <a:noFill/>
        </p:spPr>
        <p:txBody>
          <a:bodyPr wrap="square" rtlCol="0">
            <a:spAutoFit/>
          </a:bodyPr>
          <a:lstStyle/>
          <a:p>
            <a:pPr>
              <a:lnSpc>
                <a:spcPct val="110000"/>
              </a:lnSpc>
            </a:pPr>
            <a:r>
              <a:rPr lang="de-DE" sz="1500" dirty="0">
                <a:latin typeface="Arial" panose="020B0604020202020204" pitchFamily="34" charset="0"/>
                <a:cs typeface="Arial" panose="020B0604020202020204" pitchFamily="34" charset="0"/>
              </a:rPr>
              <a:t>Im Folgenden werden Beispiele für Maßnahmen mit besonders viel Verbesserungspotential aus diesen ausgewählten Bereichen gezeigt. </a:t>
            </a:r>
            <a:endParaRPr lang="en-US" sz="1500" dirty="0">
              <a:latin typeface="Arial" panose="020B0604020202020204" pitchFamily="34" charset="0"/>
              <a:cs typeface="Arial" panose="020B0604020202020204" pitchFamily="34" charset="0"/>
            </a:endParaRPr>
          </a:p>
        </p:txBody>
      </p:sp>
      <p:sp>
        <p:nvSpPr>
          <p:cNvPr id="34" name="Rechteck 33"/>
          <p:cNvSpPr/>
          <p:nvPr/>
        </p:nvSpPr>
        <p:spPr>
          <a:xfrm>
            <a:off x="568944" y="3645024"/>
            <a:ext cx="5011168" cy="720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Packungsbeilage mit Umwelthinweisen </a:t>
            </a:r>
            <a:br>
              <a:rPr lang="de-DE" sz="1500" b="1" dirty="0">
                <a:solidFill>
                  <a:schemeClr val="accent2">
                    <a:lumMod val="75000"/>
                  </a:schemeClr>
                </a:solidFill>
                <a:latin typeface="Arial" panose="020B0604020202020204" pitchFamily="34" charset="0"/>
                <a:cs typeface="Arial" panose="020B0604020202020204" pitchFamily="34" charset="0"/>
              </a:rPr>
            </a:br>
            <a:r>
              <a:rPr lang="de-DE" sz="1500" b="1" dirty="0">
                <a:solidFill>
                  <a:schemeClr val="accent2">
                    <a:lumMod val="75000"/>
                  </a:schemeClr>
                </a:solidFill>
                <a:latin typeface="Arial" panose="020B0604020202020204" pitchFamily="34" charset="0"/>
                <a:cs typeface="Arial" panose="020B0604020202020204" pitchFamily="34" charset="0"/>
              </a:rPr>
              <a:t>ganz lesen und berücksichtigen</a:t>
            </a:r>
          </a:p>
        </p:txBody>
      </p:sp>
      <p:sp>
        <p:nvSpPr>
          <p:cNvPr id="35" name="Rechteck 34"/>
          <p:cNvSpPr/>
          <p:nvPr/>
        </p:nvSpPr>
        <p:spPr>
          <a:xfrm>
            <a:off x="568944" y="4509120"/>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Anweisungen genau befolgen</a:t>
            </a:r>
          </a:p>
        </p:txBody>
      </p:sp>
      <p:sp>
        <p:nvSpPr>
          <p:cNvPr id="18" name="Rechteck 17"/>
          <p:cNvSpPr/>
          <p:nvPr/>
        </p:nvSpPr>
        <p:spPr>
          <a:xfrm>
            <a:off x="568944" y="5157272"/>
            <a:ext cx="5011168" cy="720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Lagerung und Entsorgung von </a:t>
            </a:r>
            <a:br>
              <a:rPr lang="de-DE" sz="1500" b="1" dirty="0">
                <a:solidFill>
                  <a:schemeClr val="accent2">
                    <a:lumMod val="75000"/>
                  </a:schemeClr>
                </a:solidFill>
                <a:latin typeface="Arial" panose="020B0604020202020204" pitchFamily="34" charset="0"/>
                <a:cs typeface="Arial" panose="020B0604020202020204" pitchFamily="34" charset="0"/>
              </a:rPr>
            </a:br>
            <a:r>
              <a:rPr lang="de-DE" sz="1500" b="1" dirty="0">
                <a:solidFill>
                  <a:schemeClr val="accent2">
                    <a:lumMod val="75000"/>
                  </a:schemeClr>
                </a:solidFill>
                <a:latin typeface="Arial" panose="020B0604020202020204" pitchFamily="34" charset="0"/>
                <a:cs typeface="Arial" panose="020B0604020202020204" pitchFamily="34" charset="0"/>
              </a:rPr>
              <a:t>Tierarzneimitteln nach Vorschrift</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normAutofit/>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C9567E2-AD5E-4926-BC18-75953F9B28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43</a:t>
            </a:fld>
            <a:endParaRPr lang="de-DE">
              <a:solidFill>
                <a:schemeClr val="bg1"/>
              </a:solidFill>
            </a:endParaRPr>
          </a:p>
        </p:txBody>
      </p:sp>
    </p:spTree>
    <p:extLst>
      <p:ext uri="{BB962C8B-B14F-4D97-AF65-F5344CB8AC3E}">
        <p14:creationId xmlns:p14="http://schemas.microsoft.com/office/powerpoint/2010/main" val="21557387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1. Stallluft</a:t>
            </a:r>
          </a:p>
        </p:txBody>
      </p:sp>
      <p:pic>
        <p:nvPicPr>
          <p:cNvPr id="2" name="Grafik 1" descr="Illustrierende Zeichnung von fünf Verschleppungsprozessen von Tierarzneimitteln im Stall. &#10;1. Stallluft: Beim Mischen von Tierarzneimittelpulver mit dem Futter können Ver-schleppungen über die Luft entstehen. Verminderungsmöglichkeiten: langsames Anmi-schen verhindert Stäube, granulatförmige Tierarzneimittel statt Pulver bevorzugen, geschlossene Dosierautomaten verwenden. " title="Verschleppung von Tierarzneimitteln im Stall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8" y="1258144"/>
            <a:ext cx="5760000" cy="3066475"/>
          </a:xfrm>
          <a:prstGeom prst="rect">
            <a:avLst/>
          </a:prstGeom>
        </p:spPr>
      </p:pic>
      <p:sp>
        <p:nvSpPr>
          <p:cNvPr id="12" name="Textfeld 11"/>
          <p:cNvSpPr txBox="1"/>
          <p:nvPr/>
        </p:nvSpPr>
        <p:spPr>
          <a:xfrm>
            <a:off x="6372200" y="1268760"/>
            <a:ext cx="2448271" cy="1361911"/>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Beim Mischen von Tierarzneimittelpulver mit dem Futter können Verschleppungen über die Luft entstehen.</a:t>
            </a:r>
          </a:p>
        </p:txBody>
      </p:sp>
      <p:sp>
        <p:nvSpPr>
          <p:cNvPr id="13" name="Textfeld 12"/>
          <p:cNvSpPr txBox="1"/>
          <p:nvPr/>
        </p:nvSpPr>
        <p:spPr>
          <a:xfrm>
            <a:off x="414338" y="4438800"/>
            <a:ext cx="7366639" cy="1338828"/>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Langsames </a:t>
            </a:r>
            <a:r>
              <a:rPr lang="de-DE" sz="1500" dirty="0" err="1">
                <a:latin typeface="Arial" panose="020B0604020202020204" pitchFamily="34" charset="0"/>
                <a:cs typeface="Arial" panose="020B0604020202020204" pitchFamily="34" charset="0"/>
              </a:rPr>
              <a:t>Anmischen</a:t>
            </a:r>
            <a:r>
              <a:rPr lang="de-DE" sz="1500" dirty="0">
                <a:latin typeface="Arial" panose="020B0604020202020204" pitchFamily="34" charset="0"/>
                <a:cs typeface="Arial" panose="020B0604020202020204" pitchFamily="34" charset="0"/>
              </a:rPr>
              <a:t> verhindert Stäube</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Granulatförmige</a:t>
            </a:r>
            <a:r>
              <a:rPr lang="de-DE" sz="1500" dirty="0">
                <a:latin typeface="Arial" panose="020B0604020202020204" pitchFamily="34" charset="0"/>
                <a:cs typeface="Arial" panose="020B0604020202020204" pitchFamily="34" charset="0"/>
              </a:rPr>
              <a:t> Tierarzneimittel bevorzugen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Geschlossene Dosierautomaten verwenden</a:t>
            </a:r>
          </a:p>
          <a:p>
            <a:pPr marL="742950" lvl="1" indent="-285750">
              <a:buFontTx/>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44</a:t>
            </a:fld>
            <a:endParaRPr lang="de-DE">
              <a:solidFill>
                <a:schemeClr val="bg1"/>
              </a:solidFill>
            </a:endParaRPr>
          </a:p>
        </p:txBody>
      </p:sp>
    </p:spTree>
    <p:extLst>
      <p:ext uri="{BB962C8B-B14F-4D97-AF65-F5344CB8AC3E}">
        <p14:creationId xmlns:p14="http://schemas.microsoft.com/office/powerpoint/2010/main" val="3826547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2. Spülwasser von </a:t>
            </a:r>
            <a:r>
              <a:rPr lang="de-DE" dirty="0" err="1">
                <a:solidFill>
                  <a:srgbClr val="FABB00"/>
                </a:solidFill>
                <a:latin typeface="+mj-lt"/>
                <a:cs typeface="Arial" panose="020B0604020202020204" pitchFamily="34" charset="0"/>
              </a:rPr>
              <a:t>Tränkesystemen</a:t>
            </a:r>
            <a:endParaRPr lang="de-DE" dirty="0">
              <a:solidFill>
                <a:srgbClr val="FABB00"/>
              </a:solidFill>
              <a:latin typeface="+mj-lt"/>
              <a:cs typeface="Arial" panose="020B0604020202020204" pitchFamily="34" charset="0"/>
            </a:endParaRPr>
          </a:p>
        </p:txBody>
      </p:sp>
      <p:pic>
        <p:nvPicPr>
          <p:cNvPr id="2" name="Grafik 1" descr="2. Spülwasser von Tränkensystemen: Nach der Verabreichung über das Tränkwasser können Tierarzneimittel beim Spülen der Leitungen in die Umwelt gelangen. Verminde-rungsmöglichkeiten: Tränkensysteme mit Ringleitungen benötigen weniger Spülwasser als mit Stichleitungen, Zweite Leitung für tierarzneimittelhaltiges Tränkwasser installie-ren, Dosierbottich verwenden, Spülwasser auffangen und umweltverträglich entsorgen (notfalls Güllelager). " title="Verschleppung von Tierarzneimitteln im Stall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8" y="1258144"/>
            <a:ext cx="5760000" cy="2610647"/>
          </a:xfrm>
          <a:prstGeom prst="rect">
            <a:avLst/>
          </a:prstGeom>
        </p:spPr>
      </p:pic>
      <p:sp>
        <p:nvSpPr>
          <p:cNvPr id="12" name="Textfeld 11"/>
          <p:cNvSpPr txBox="1"/>
          <p:nvPr/>
        </p:nvSpPr>
        <p:spPr>
          <a:xfrm>
            <a:off x="6372200" y="1268760"/>
            <a:ext cx="2448271" cy="1596143"/>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Nach der Verabreichung über das Tränkwasser können Tierarzneimittel beim Spülen der Leitungen in die Umwelt gelangen.</a:t>
            </a:r>
          </a:p>
        </p:txBody>
      </p:sp>
      <p:sp>
        <p:nvSpPr>
          <p:cNvPr id="13" name="Textfeld 12"/>
          <p:cNvSpPr txBox="1"/>
          <p:nvPr/>
        </p:nvSpPr>
        <p:spPr>
          <a:xfrm>
            <a:off x="414338" y="4438800"/>
            <a:ext cx="7902078" cy="1361911"/>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Tränkesysteme</a:t>
            </a:r>
            <a:r>
              <a:rPr lang="de-DE" sz="1500" dirty="0">
                <a:latin typeface="Arial" panose="020B0604020202020204" pitchFamily="34" charset="0"/>
                <a:cs typeface="Arial" panose="020B0604020202020204" pitchFamily="34" charset="0"/>
              </a:rPr>
              <a:t> mit Ringleitungen benötigen weniger Spülwasser als mit Stichleitungen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Zweite Leitung für tierarzneimittelhaltiges Tränkwasser installieren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Dosierbottich verwenden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Spülwasser auffangen und umweltgerecht entsorgen (notfalls Güllelager)</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45</a:t>
            </a:fld>
            <a:endParaRPr lang="de-DE">
              <a:solidFill>
                <a:schemeClr val="bg1"/>
              </a:solidFill>
            </a:endParaRPr>
          </a:p>
        </p:txBody>
      </p:sp>
    </p:spTree>
    <p:extLst>
      <p:ext uri="{BB962C8B-B14F-4D97-AF65-F5344CB8AC3E}">
        <p14:creationId xmlns:p14="http://schemas.microsoft.com/office/powerpoint/2010/main" val="28575321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Verschleppung im Stall – 3. Personen und Arbeitsgeräte</a:t>
            </a:r>
          </a:p>
        </p:txBody>
      </p:sp>
      <p:pic>
        <p:nvPicPr>
          <p:cNvPr id="2" name="Grafik 1" descr="3. Personen und Arbeitsgeräte: Personen können Tierarzneimittel durch Anhaftungen an Kleidung und Arbeitsgeräten verschleppen. Hygiene und günstige Arbeitsabläufe verringern nicht nur die Verschleppung von Tierarzneimitteln, sondern auch die Über-tragung von Krankheiten und schützen die im Stall arbeitenden Personen. Verminde-rungsmöglichkeiten: Getrennte Haltung behandlungsbedürftiger Tiere, Markierung und getrennte Verwendung der Arbeitskleidung und Geräte (z.B. Schuhe, Schaufel, Liter-maß, Schneebesen), Schutzkleidung tragen und wechseln (Masken, Handschuhe, Over-alls etc.), Zeitliche Organisation der Arbeitsabläufe von gesunden zu kranken Tieren. Tierarzneimittelgabe möglichst als letzten Arbeitsschritt, anschließend Reinigung von Geräten und Kleidung. " title="Verschleppung von Tierarzneimitteln im Stall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337" y="1258144"/>
            <a:ext cx="5760000" cy="2968058"/>
          </a:xfrm>
          <a:prstGeom prst="rect">
            <a:avLst/>
          </a:prstGeom>
        </p:spPr>
      </p:pic>
      <p:sp>
        <p:nvSpPr>
          <p:cNvPr id="12" name="Textfeld 11"/>
          <p:cNvSpPr txBox="1"/>
          <p:nvPr/>
        </p:nvSpPr>
        <p:spPr>
          <a:xfrm>
            <a:off x="6372200" y="1268760"/>
            <a:ext cx="2448271" cy="1342227"/>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Personen können Tierarzneimittel durch Anhaftungen an Kleidung und Arbeitsgeräten verschleppen.</a:t>
            </a:r>
          </a:p>
        </p:txBody>
      </p:sp>
      <p:sp>
        <p:nvSpPr>
          <p:cNvPr id="13" name="Textfeld 12"/>
          <p:cNvSpPr txBox="1"/>
          <p:nvPr/>
        </p:nvSpPr>
        <p:spPr>
          <a:xfrm>
            <a:off x="414337" y="4437112"/>
            <a:ext cx="8478143" cy="2377574"/>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Getrennte Haltung </a:t>
            </a:r>
            <a:r>
              <a:rPr lang="de-DE" sz="1500" dirty="0" err="1">
                <a:latin typeface="Arial" panose="020B0604020202020204" pitchFamily="34" charset="0"/>
                <a:cs typeface="Arial" panose="020B0604020202020204" pitchFamily="34" charset="0"/>
              </a:rPr>
              <a:t>behandlungsbedürftiger</a:t>
            </a:r>
            <a:r>
              <a:rPr lang="de-DE" sz="1500" dirty="0">
                <a:latin typeface="Arial" panose="020B0604020202020204" pitchFamily="34" charset="0"/>
                <a:cs typeface="Arial" panose="020B0604020202020204" pitchFamily="34" charset="0"/>
              </a:rPr>
              <a:t> Tiere</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Markierung und getrennte Verwendung der Arbeitskleidung und Geräte (z.B. Schuhe, Schaufel, Litermaß, Schneebesen)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Schutzkleidung tragen und wechseln (z.B. Masken, Handschuhe, Overalls)</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Zeitliche Organisation der Arbeitsabläufe von gesunden zu kranken Tieren; Tierarzneimittelgabe möglichst als letzten Arbeitsschritt, anschließend Reinigung von Geräten und Kleidung</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Hygiene und günstige Arbeitsabläufe schützen auch die im Stall arbeitenden Personen</a:t>
            </a:r>
          </a:p>
          <a:p>
            <a:pPr marL="162000" lvl="1" indent="-162000">
              <a:lnSpc>
                <a:spcPct val="110000"/>
              </a:lnSpc>
              <a:spcBef>
                <a:spcPts val="0"/>
              </a:spcBef>
              <a:buClr>
                <a:schemeClr val="tx1"/>
              </a:buClr>
              <a:buFont typeface="Arial" panose="020B0604020202020204" pitchFamily="34" charset="0"/>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15FB46B2-4409-4E58-8008-7A95C402299E}"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46</a:t>
            </a:fld>
            <a:endParaRPr lang="de-DE">
              <a:solidFill>
                <a:schemeClr val="bg1"/>
              </a:solidFill>
            </a:endParaRPr>
          </a:p>
        </p:txBody>
      </p:sp>
    </p:spTree>
    <p:extLst>
      <p:ext uri="{BB962C8B-B14F-4D97-AF65-F5344CB8AC3E}">
        <p14:creationId xmlns:p14="http://schemas.microsoft.com/office/powerpoint/2010/main" val="6194087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7"/>
          <p:cNvSpPr>
            <a:spLocks noGrp="1"/>
          </p:cNvSpPr>
          <p:nvPr>
            <p:ph type="title"/>
          </p:nvPr>
        </p:nvSpPr>
        <p:spPr>
          <a:xfrm>
            <a:off x="446856" y="476672"/>
            <a:ext cx="8229600" cy="606425"/>
          </a:xfrm>
        </p:spPr>
        <p:txBody>
          <a:bodyPr/>
          <a:lstStyle/>
          <a:p>
            <a:r>
              <a:rPr lang="de-DE" dirty="0">
                <a:solidFill>
                  <a:srgbClr val="FABB00"/>
                </a:solidFill>
                <a:latin typeface="+mj-lt"/>
                <a:cs typeface="Arial" panose="020B0604020202020204" pitchFamily="34" charset="0"/>
              </a:rPr>
              <a:t>Verschleppung im Stall – 4. Produktionsfremde Tiere</a:t>
            </a:r>
          </a:p>
        </p:txBody>
      </p:sp>
      <p:pic>
        <p:nvPicPr>
          <p:cNvPr id="2" name="Grafik 1" descr="4. Produktionsfremde Tiere: Hunde, Katzen, Vögel, Schadnager usw. im Stall tragen zur Verschleppung bei und können selbst durch Aufnahme von Tierarzneimitteln Schaden nehmen. Verminderungsmöglichkeiten: Unbeteiligte Tiere aus dem Stall fernhalten, Schadnagerbekämpfung, Tierarzneimittelhaltige Sperrmilch nicht verfüttern. " title="Verschleppung von Tierarzneimitteln im Stall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7957" y="1258144"/>
            <a:ext cx="5760000" cy="2864460"/>
          </a:xfrm>
          <a:prstGeom prst="rect">
            <a:avLst/>
          </a:prstGeom>
        </p:spPr>
      </p:pic>
      <p:sp>
        <p:nvSpPr>
          <p:cNvPr id="13" name="Textfeld 12"/>
          <p:cNvSpPr txBox="1"/>
          <p:nvPr/>
        </p:nvSpPr>
        <p:spPr>
          <a:xfrm>
            <a:off x="6372200" y="1268760"/>
            <a:ext cx="2448271" cy="1869743"/>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Hunde, Katzen, Vögel, Schadnager usw. im Stall tragen zur Verschleppung bei und können selbst durch Aufnahme von Tierarzneimitteln Schaden nehmen.</a:t>
            </a:r>
          </a:p>
        </p:txBody>
      </p:sp>
      <p:sp>
        <p:nvSpPr>
          <p:cNvPr id="14" name="Textfeld 13"/>
          <p:cNvSpPr txBox="1"/>
          <p:nvPr/>
        </p:nvSpPr>
        <p:spPr>
          <a:xfrm>
            <a:off x="414338" y="4437112"/>
            <a:ext cx="7902078" cy="1107996"/>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Unbeteiligte Tiere aus dem Stall entfernen</a:t>
            </a:r>
          </a:p>
          <a:p>
            <a:pPr marL="162000" lvl="1" indent="-162000">
              <a:lnSpc>
                <a:spcPct val="110000"/>
              </a:lnSpc>
              <a:spcBef>
                <a:spcPts val="0"/>
              </a:spcBef>
              <a:buClr>
                <a:schemeClr val="tx1"/>
              </a:buClr>
              <a:buFont typeface="Arial" panose="020B0604020202020204" pitchFamily="34" charset="0"/>
              <a:buChar char="•"/>
            </a:pPr>
            <a:r>
              <a:rPr lang="de-DE" sz="1500" dirty="0" err="1">
                <a:latin typeface="Arial" panose="020B0604020202020204" pitchFamily="34" charset="0"/>
                <a:cs typeface="Arial" panose="020B0604020202020204" pitchFamily="34" charset="0"/>
              </a:rPr>
              <a:t>Schadnagerbekämpfung</a:t>
            </a:r>
            <a:endParaRPr lang="de-DE" sz="1500" dirty="0">
              <a:latin typeface="Arial" panose="020B0604020202020204" pitchFamily="34" charset="0"/>
              <a:cs typeface="Arial" panose="020B0604020202020204" pitchFamily="34" charset="0"/>
            </a:endParaRP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Tierarzneimittelhaltige Sperrmilch nicht verfüttern</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47</a:t>
            </a:fld>
            <a:endParaRPr lang="de-DE">
              <a:solidFill>
                <a:schemeClr val="bg1"/>
              </a:solidFill>
            </a:endParaRPr>
          </a:p>
        </p:txBody>
      </p:sp>
    </p:spTree>
    <p:extLst>
      <p:ext uri="{BB962C8B-B14F-4D97-AF65-F5344CB8AC3E}">
        <p14:creationId xmlns:p14="http://schemas.microsoft.com/office/powerpoint/2010/main" val="2490723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7"/>
          <p:cNvSpPr>
            <a:spLocks noGrp="1"/>
          </p:cNvSpPr>
          <p:nvPr>
            <p:ph type="title"/>
          </p:nvPr>
        </p:nvSpPr>
        <p:spPr>
          <a:xfrm>
            <a:off x="446856" y="476672"/>
            <a:ext cx="8229600" cy="606425"/>
          </a:xfrm>
        </p:spPr>
        <p:txBody>
          <a:bodyPr/>
          <a:lstStyle/>
          <a:p>
            <a:r>
              <a:rPr lang="de-DE" dirty="0">
                <a:solidFill>
                  <a:srgbClr val="FABB00"/>
                </a:solidFill>
                <a:latin typeface="+mj-lt"/>
                <a:cs typeface="Arial" panose="020B0604020202020204" pitchFamily="34" charset="0"/>
              </a:rPr>
              <a:t>Verschleppung im Stall – 5. Umgang, Lagerung und Entsorgung</a:t>
            </a:r>
          </a:p>
        </p:txBody>
      </p:sp>
      <p:pic>
        <p:nvPicPr>
          <p:cNvPr id="2" name="Grafik 1" descr="5. Umgang, Lagerung und Entsorgung: Unsachgemäßer Umgang mit Tierarzneimitteln und die unsachgemäße Entsorgung von Arzneimittelresten sowie Arzneimittelbehäl-tern (z.B. Flaschen, Injektoren oder Spritzen) begünstigt deren Eintrag in die Umwelt. Verminderungsmöglichkeiten: Verschütten und Verlust von Tierarzneimitteln durch Sorgfalt vermeiden, Tierarzneimittel sachgerecht lagern (verschlossen, trocken, kühl usw.), Packungsbeilage (Besondere Vorsichtsmaßnahmen für die Entsorgung) beach-ten. Nicht aufgebrauchte Tierarzneimittel oder davon stammende Abfallmaterialien sind vorzugsweise bei Schadstoffsammelstellen abzugeben. Bei gemeinsamer Entsor-gung mit dem Hausmüll ist sicherzustellen, dass kein missbräuchlicher Zugriff auf diese Abfälle erfolgen kann. Tierarzneimittel dürfen nicht mit dem Abwasser bzw. über die Kanalisation entsorgt werden." title="Verschleppung von Tierarzneimitteln im Stall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515" y="1258144"/>
            <a:ext cx="5760000" cy="2838560"/>
          </a:xfrm>
          <a:prstGeom prst="rect">
            <a:avLst/>
          </a:prstGeom>
        </p:spPr>
      </p:pic>
      <p:sp>
        <p:nvSpPr>
          <p:cNvPr id="13" name="Textfeld 12"/>
          <p:cNvSpPr txBox="1"/>
          <p:nvPr/>
        </p:nvSpPr>
        <p:spPr>
          <a:xfrm>
            <a:off x="6300192" y="1268760"/>
            <a:ext cx="2592288" cy="2123658"/>
          </a:xfrm>
          <a:prstGeom prst="rect">
            <a:avLst/>
          </a:prstGeom>
          <a:noFill/>
        </p:spPr>
        <p:txBody>
          <a:bodyPr wrap="square" rtlCol="0">
            <a:spAutoFit/>
          </a:bodyPr>
          <a:lstStyle/>
          <a:p>
            <a:pPr>
              <a:lnSpc>
                <a:spcPct val="110000"/>
              </a:lnSpc>
              <a:spcBef>
                <a:spcPts val="0"/>
              </a:spcBef>
            </a:pPr>
            <a:r>
              <a:rPr lang="de-DE" sz="1500" dirty="0">
                <a:latin typeface="Arial" panose="020B0604020202020204" pitchFamily="34" charset="0"/>
                <a:cs typeface="Arial" panose="020B0604020202020204" pitchFamily="34" charset="0"/>
              </a:rPr>
              <a:t>Unsachgemäßer Umgang mit Tierarzneimitteln und die unsachgemäße Entsorgung von Arzneimittelresten und </a:t>
            </a:r>
            <a:br>
              <a:rPr lang="de-DE" sz="1500" dirty="0">
                <a:latin typeface="Arial" panose="020B0604020202020204" pitchFamily="34" charset="0"/>
                <a:cs typeface="Arial" panose="020B0604020202020204" pitchFamily="34" charset="0"/>
              </a:rPr>
            </a:br>
            <a:r>
              <a:rPr lang="de-DE" sz="1500" dirty="0">
                <a:latin typeface="Arial" panose="020B0604020202020204" pitchFamily="34" charset="0"/>
                <a:cs typeface="Arial" panose="020B0604020202020204" pitchFamily="34" charset="0"/>
              </a:rPr>
              <a:t>-behältern (z.B. Flaschen, Injektoren oder Spritzen) begünstigen deren Eintrag in die Umwelt.</a:t>
            </a:r>
          </a:p>
        </p:txBody>
      </p:sp>
      <p:sp>
        <p:nvSpPr>
          <p:cNvPr id="14" name="Textfeld 13"/>
          <p:cNvSpPr txBox="1"/>
          <p:nvPr/>
        </p:nvSpPr>
        <p:spPr>
          <a:xfrm>
            <a:off x="414337" y="4293096"/>
            <a:ext cx="8406133" cy="2462213"/>
          </a:xfrm>
          <a:prstGeom prst="rect">
            <a:avLst/>
          </a:prstGeom>
          <a:noFill/>
        </p:spPr>
        <p:txBody>
          <a:bodyPr wrap="square" rtlCol="0">
            <a:spAutoFit/>
          </a:bodyPr>
          <a:lstStyle/>
          <a:p>
            <a:pPr>
              <a:lnSpc>
                <a:spcPct val="110000"/>
              </a:lnSpc>
              <a:spcBef>
                <a:spcPts val="0"/>
              </a:spcBef>
              <a:buClr>
                <a:schemeClr val="tx2"/>
              </a:buClr>
            </a:pPr>
            <a:r>
              <a:rPr lang="de-DE" sz="1500" b="1" dirty="0">
                <a:latin typeface="Arial" panose="020B0604020202020204" pitchFamily="34" charset="0"/>
                <a:cs typeface="Arial" panose="020B0604020202020204" pitchFamily="34" charset="0"/>
              </a:rPr>
              <a:t>VERMINDERUNGSMÖGLICHKEITEN: </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Verschütten und Verlust von Tierarzneimitteln durch Sorgfalt vermeiden</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Tierarzneimittel sachgerecht lagern (z.B. verschlossen, trocken, kühl)</a:t>
            </a:r>
          </a:p>
          <a:p>
            <a:pPr marL="162000" lvl="1" indent="-162000">
              <a:lnSpc>
                <a:spcPct val="110000"/>
              </a:lnSpc>
              <a:spcBef>
                <a:spcPts val="0"/>
              </a:spcBef>
              <a:buClr>
                <a:schemeClr val="tx1"/>
              </a:buClr>
              <a:buFont typeface="Arial" panose="020B0604020202020204" pitchFamily="34" charset="0"/>
              <a:buChar char="•"/>
            </a:pPr>
            <a:r>
              <a:rPr lang="de-DE" sz="1500" dirty="0">
                <a:latin typeface="Arial" panose="020B0604020202020204" pitchFamily="34" charset="0"/>
                <a:cs typeface="Arial" panose="020B0604020202020204" pitchFamily="34" charset="0"/>
              </a:rPr>
              <a:t>Packungsbeilage (besondere Vorsichtsmaßnahmen für die Entsorgung) beachten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nicht aufgebrauchte Tierarzneimittel oder davon stammende Abfallmaterialien sind vorzugsweise bei Schadstoffsammelstellen abzugeben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bei gemeinsamer Entsorgung mit dem Hausmüll ist sicherzustellen, dass kein missbräuchlicher Zugriff auf diese Abfälle erfolgen kann</a:t>
            </a:r>
          </a:p>
          <a:p>
            <a:pPr marL="324000" lvl="1" indent="-162000">
              <a:lnSpc>
                <a:spcPct val="110000"/>
              </a:lnSpc>
              <a:spcBef>
                <a:spcPts val="0"/>
              </a:spcBef>
              <a:buClr>
                <a:schemeClr val="tx1"/>
              </a:buClr>
              <a:buFont typeface="Symbol" panose="05050102010706020507" pitchFamily="18" charset="2"/>
              <a:buChar char="-"/>
            </a:pPr>
            <a:r>
              <a:rPr lang="de-DE" sz="1300" dirty="0">
                <a:latin typeface="Arial" panose="020B0604020202020204" pitchFamily="34" charset="0"/>
                <a:cs typeface="Arial" panose="020B0604020202020204" pitchFamily="34" charset="0"/>
              </a:rPr>
              <a:t>Tierarzneimittel dürfen nicht mit dem Abwasser bzw. über die Kanalisation entsorgt werden</a:t>
            </a:r>
          </a:p>
          <a:p>
            <a:pPr marL="162000" lvl="1" indent="-162000">
              <a:lnSpc>
                <a:spcPct val="110000"/>
              </a:lnSpc>
              <a:spcBef>
                <a:spcPts val="0"/>
              </a:spcBef>
              <a:buClr>
                <a:schemeClr val="tx1"/>
              </a:buClr>
              <a:buFont typeface="Arial" panose="020B0604020202020204" pitchFamily="34" charset="0"/>
              <a:buChar char="•"/>
            </a:pPr>
            <a:endParaRPr lang="de-DE" sz="1500" dirty="0">
              <a:latin typeface="Arial" panose="020B0604020202020204" pitchFamily="34" charset="0"/>
              <a:cs typeface="Arial" panose="020B0604020202020204" pitchFamily="34" charset="0"/>
            </a:endParaRP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48</a:t>
            </a:fld>
            <a:endParaRPr lang="de-DE">
              <a:solidFill>
                <a:schemeClr val="bg1"/>
              </a:solidFill>
            </a:endParaRPr>
          </a:p>
        </p:txBody>
      </p:sp>
    </p:spTree>
    <p:extLst>
      <p:ext uri="{BB962C8B-B14F-4D97-AF65-F5344CB8AC3E}">
        <p14:creationId xmlns:p14="http://schemas.microsoft.com/office/powerpoint/2010/main" val="19051200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7F634-7F1E-4D58-A8F4-DEC9559F36E5}"/>
              </a:ext>
            </a:extLst>
          </p:cNvPr>
          <p:cNvSpPr>
            <a:spLocks noGrp="1"/>
          </p:cNvSpPr>
          <p:nvPr>
            <p:ph type="title"/>
          </p:nvPr>
        </p:nvSpPr>
        <p:spPr>
          <a:xfrm>
            <a:off x="414000" y="589512"/>
            <a:ext cx="8229600" cy="492527"/>
          </a:xfrm>
        </p:spPr>
        <p:txBody>
          <a:bodyPr/>
          <a:lstStyle/>
          <a:p>
            <a:pPr>
              <a:lnSpc>
                <a:spcPts val="2200"/>
              </a:lnSpc>
            </a:pPr>
            <a:r>
              <a:rPr lang="de-DE" dirty="0">
                <a:solidFill>
                  <a:srgbClr val="FABB00"/>
                </a:solidFill>
                <a:latin typeface="+mj-lt"/>
                <a:cs typeface="Arial" panose="020B0604020202020204" pitchFamily="34" charset="0"/>
              </a:rPr>
              <a:t>Umweltnebenwirkungen beobachten</a:t>
            </a:r>
            <a:endParaRPr lang="en-US" dirty="0">
              <a:solidFill>
                <a:srgbClr val="FABB00"/>
              </a:solidFill>
              <a:latin typeface="+mj-lt"/>
              <a:cs typeface="Arial" panose="020B0604020202020204" pitchFamily="34" charset="0"/>
            </a:endParaRPr>
          </a:p>
        </p:txBody>
      </p:sp>
      <p:sp>
        <p:nvSpPr>
          <p:cNvPr id="3" name="Inhaltsplatzhalter 2">
            <a:extLst>
              <a:ext uri="{FF2B5EF4-FFF2-40B4-BE49-F238E27FC236}">
                <a16:creationId xmlns:a16="http://schemas.microsoft.com/office/drawing/2014/main" id="{82426F28-B9BB-45EF-8E27-198AF02FEF28}"/>
              </a:ext>
            </a:extLst>
          </p:cNvPr>
          <p:cNvSpPr>
            <a:spLocks noGrp="1"/>
          </p:cNvSpPr>
          <p:nvPr>
            <p:ph idx="1"/>
          </p:nvPr>
        </p:nvSpPr>
        <p:spPr>
          <a:xfrm>
            <a:off x="414000" y="1494000"/>
            <a:ext cx="5526152" cy="4525963"/>
          </a:xfrm>
        </p:spPr>
        <p:txBody>
          <a:bodyPr/>
          <a:lstStyle/>
          <a:p>
            <a:pPr>
              <a:lnSpc>
                <a:spcPct val="110000"/>
              </a:lnSpc>
            </a:pPr>
            <a:r>
              <a:rPr lang="de-DE" dirty="0"/>
              <a:t>Handlungsbedarf im Hinblick auf den Ziel-Organismus:</a:t>
            </a:r>
          </a:p>
          <a:p>
            <a:pPr marL="162000" indent="-162000">
              <a:lnSpc>
                <a:spcPct val="110000"/>
              </a:lnSpc>
              <a:buFont typeface="Arial" panose="020B0604020202020204" pitchFamily="34" charset="0"/>
              <a:buChar char="•"/>
            </a:pPr>
            <a:r>
              <a:rPr lang="de-DE" b="0" dirty="0"/>
              <a:t>Keine Besserung der Krankheitssymptome</a:t>
            </a:r>
          </a:p>
          <a:p>
            <a:pPr marL="162000" indent="-162000">
              <a:lnSpc>
                <a:spcPct val="110000"/>
              </a:lnSpc>
              <a:buFont typeface="Arial" panose="020B0604020202020204" pitchFamily="34" charset="0"/>
              <a:buChar char="•"/>
            </a:pPr>
            <a:r>
              <a:rPr lang="de-DE" b="0" dirty="0"/>
              <a:t>Auftreten von Nebenwirkungen </a:t>
            </a:r>
          </a:p>
          <a:p>
            <a:pPr marL="162000" indent="-162000">
              <a:lnSpc>
                <a:spcPct val="110000"/>
              </a:lnSpc>
              <a:buFont typeface="Arial" panose="020B0604020202020204" pitchFamily="34" charset="0"/>
              <a:buChar char="•"/>
            </a:pPr>
            <a:r>
              <a:rPr lang="de-DE" b="0" dirty="0">
                <a:sym typeface="Wingdings" panose="05000000000000000000" pitchFamily="2" charset="2"/>
              </a:rPr>
              <a:t>Rücksprache mit der Tierärztin / dem Tierarzt</a:t>
            </a:r>
          </a:p>
          <a:p>
            <a:pPr marL="285750" indent="-285750">
              <a:lnSpc>
                <a:spcPct val="110000"/>
              </a:lnSpc>
              <a:buFont typeface="Wingdings" panose="05000000000000000000" pitchFamily="2" charset="2"/>
              <a:buChar char="à"/>
            </a:pPr>
            <a:endParaRPr lang="de-DE" b="0" dirty="0">
              <a:sym typeface="Wingdings" panose="05000000000000000000" pitchFamily="2" charset="2"/>
            </a:endParaRPr>
          </a:p>
          <a:p>
            <a:pPr marL="0" indent="0">
              <a:lnSpc>
                <a:spcPct val="110000"/>
              </a:lnSpc>
            </a:pPr>
            <a:r>
              <a:rPr lang="de-DE" dirty="0">
                <a:sym typeface="Wingdings" panose="05000000000000000000" pitchFamily="2" charset="2"/>
              </a:rPr>
              <a:t>Handlungsbedarf im Hinblick auf Nicht-Zielorganismen: </a:t>
            </a:r>
          </a:p>
          <a:p>
            <a:pPr marL="162000" indent="-162000">
              <a:lnSpc>
                <a:spcPct val="110000"/>
              </a:lnSpc>
              <a:buFont typeface="Arial" panose="020B0604020202020204" pitchFamily="34" charset="0"/>
              <a:buChar char="•"/>
            </a:pPr>
            <a:r>
              <a:rPr lang="de-DE" b="0" dirty="0">
                <a:sym typeface="Wingdings" panose="05000000000000000000" pitchFamily="2" charset="2"/>
              </a:rPr>
              <a:t>Vieles noch nicht bekannt, deswegen sind alle Beobachtungen zu Umweltnebenwirkungen sehr wertvoll</a:t>
            </a:r>
          </a:p>
          <a:p>
            <a:pPr marL="162000" indent="-162000">
              <a:lnSpc>
                <a:spcPct val="110000"/>
              </a:lnSpc>
              <a:buFont typeface="Arial" panose="020B0604020202020204" pitchFamily="34" charset="0"/>
              <a:buChar char="•"/>
            </a:pPr>
            <a:r>
              <a:rPr lang="de-DE" b="0" dirty="0">
                <a:sym typeface="Wingdings" panose="05000000000000000000" pitchFamily="2" charset="2"/>
              </a:rPr>
              <a:t>Beobachtungen im Zusammenhang mit Einträgen oder Verschleppungen in die Umwelt weitergeben z.B. verminderter Dungabbau nach </a:t>
            </a:r>
            <a:r>
              <a:rPr lang="de-DE" b="0" dirty="0" err="1">
                <a:sym typeface="Wingdings" panose="05000000000000000000" pitchFamily="2" charset="2"/>
              </a:rPr>
              <a:t>Antiparasitikaeinsatz</a:t>
            </a:r>
            <a:endParaRPr lang="de-DE" b="0" dirty="0">
              <a:sym typeface="Wingdings" panose="05000000000000000000" pitchFamily="2" charset="2"/>
            </a:endParaRPr>
          </a:p>
          <a:p>
            <a:pPr marL="162000" indent="-162000">
              <a:lnSpc>
                <a:spcPct val="110000"/>
              </a:lnSpc>
              <a:buFont typeface="Arial" panose="020B0604020202020204" pitchFamily="34" charset="0"/>
              <a:buChar char="•"/>
            </a:pPr>
            <a:r>
              <a:rPr lang="de-DE" b="0" dirty="0">
                <a:sym typeface="Wingdings" panose="05000000000000000000" pitchFamily="2" charset="2"/>
              </a:rPr>
              <a:t>Beobachtungen können über die/den Tierärztin/-</a:t>
            </a:r>
            <a:r>
              <a:rPr lang="de-DE" b="0" dirty="0" err="1">
                <a:sym typeface="Wingdings" panose="05000000000000000000" pitchFamily="2" charset="2"/>
              </a:rPr>
              <a:t>arzt</a:t>
            </a:r>
            <a:r>
              <a:rPr lang="de-DE" b="0" dirty="0">
                <a:sym typeface="Wingdings" panose="05000000000000000000" pitchFamily="2" charset="2"/>
              </a:rPr>
              <a:t> gemeldet werden</a:t>
            </a:r>
            <a:endParaRPr lang="en-US" b="0" dirty="0"/>
          </a:p>
        </p:txBody>
      </p:sp>
      <p:pic>
        <p:nvPicPr>
          <p:cNvPr id="9" name="Grafik 8" descr="Foto einer Hand, die einen Kugelschreiber über ein Formular hält." title="Formular ausfüllen">
            <a:extLst>
              <a:ext uri="{FF2B5EF4-FFF2-40B4-BE49-F238E27FC236}">
                <a16:creationId xmlns:a16="http://schemas.microsoft.com/office/drawing/2014/main" id="{52F4155C-E1FE-4686-A1C4-83017618AD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2701617"/>
            <a:ext cx="2813790" cy="3751719"/>
          </a:xfrm>
          <a:prstGeom prst="rect">
            <a:avLst/>
          </a:prstGeom>
        </p:spPr>
      </p:pic>
      <p:sp>
        <p:nvSpPr>
          <p:cNvPr id="10" name="Textfeld 9"/>
          <p:cNvSpPr txBox="1"/>
          <p:nvPr/>
        </p:nvSpPr>
        <p:spPr>
          <a:xfrm>
            <a:off x="2771800" y="6271428"/>
            <a:ext cx="3193057" cy="253916"/>
          </a:xfrm>
          <a:prstGeom prst="rect">
            <a:avLst/>
          </a:prstGeom>
          <a:noFill/>
        </p:spPr>
        <p:txBody>
          <a:bodyPr wrap="square" rtlCol="0">
            <a:spAutoFit/>
          </a:bodyPr>
          <a:lstStyle/>
          <a:p>
            <a:pPr algn="r"/>
            <a:r>
              <a:rPr lang="de-DE" sz="1050" dirty="0"/>
              <a:t>Foto: Julia Steinhoff-Wagner / Universität Bonn</a:t>
            </a:r>
          </a:p>
        </p:txBody>
      </p:sp>
      <p:sp>
        <p:nvSpPr>
          <p:cNvPr id="4" name="Textplatzhalter 3">
            <a:extLst>
              <a:ext uri="{FF2B5EF4-FFF2-40B4-BE49-F238E27FC236}">
                <a16:creationId xmlns:a16="http://schemas.microsoft.com/office/drawing/2014/main" id="{5976C626-D7A8-443D-9CDD-AD4CF835426A}"/>
              </a:ext>
            </a:extLst>
          </p:cNvPr>
          <p:cNvSpPr>
            <a:spLocks noGrp="1"/>
          </p:cNvSpPr>
          <p:nvPr>
            <p:ph type="body" sz="quarter" idx="13"/>
          </p:nvPr>
        </p:nvSpPr>
        <p:spPr/>
        <p:txBody>
          <a:bodyPr/>
          <a:lstStyle/>
          <a:p>
            <a:r>
              <a:rPr lang="de-DE" dirty="0">
                <a:latin typeface="Calibri" charset="0"/>
              </a:rPr>
              <a:t>Aspekte bei Verordnung und Anwendung von Tierarzneimitteln</a:t>
            </a:r>
          </a:p>
          <a:p>
            <a:endParaRPr lang="en-US" dirty="0"/>
          </a:p>
        </p:txBody>
      </p:sp>
      <p:sp>
        <p:nvSpPr>
          <p:cNvPr id="16"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7" name="Fußzeilenplatzhalter 4"/>
          <p:cNvSpPr txBox="1">
            <a:spLocks/>
          </p:cNvSpPr>
          <p:nvPr/>
        </p:nvSpPr>
        <p:spPr bwMode="auto">
          <a:xfrm>
            <a:off x="1403350" y="6597650"/>
            <a:ext cx="5113338"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schemeClr val="bg1"/>
                </a:solidFill>
                <a:effectLst/>
                <a:uLnTx/>
                <a:uFillTx/>
                <a:latin typeface="Calibri" charset="0"/>
                <a:ea typeface="ＭＳ Ｐゴシック" charset="0"/>
                <a:cs typeface="ＭＳ Ｐゴシック" charset="0"/>
              </a:rPr>
              <a:t>Lehrmaterialien für fortgeschrittene Lernende im Bereich Landwirtschaft</a:t>
            </a:r>
          </a:p>
        </p:txBody>
      </p:sp>
      <p:sp>
        <p:nvSpPr>
          <p:cNvPr id="18" name="Foliennummernplatzhalter 5"/>
          <p:cNvSpPr>
            <a:spLocks noGrp="1"/>
          </p:cNvSpPr>
          <p:nvPr>
            <p:ph type="sldNum" sz="quarter" idx="4294967295"/>
          </p:nvPr>
        </p:nvSpPr>
        <p:spPr bwMode="auto">
          <a:xfrm>
            <a:off x="8116888" y="6597650"/>
            <a:ext cx="557212"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sz="1200">
                <a:solidFill>
                  <a:schemeClr val="bg1"/>
                </a:solidFill>
              </a:rPr>
              <a:pPr fontAlgn="base">
                <a:spcBef>
                  <a:spcPct val="0"/>
                </a:spcBef>
                <a:spcAft>
                  <a:spcPct val="0"/>
                </a:spcAft>
              </a:pPr>
              <a:t>49</a:t>
            </a:fld>
            <a:endParaRPr lang="de-DE" sz="1200">
              <a:solidFill>
                <a:schemeClr val="bg1"/>
              </a:solidFill>
            </a:endParaRPr>
          </a:p>
        </p:txBody>
      </p:sp>
    </p:spTree>
    <p:extLst>
      <p:ext uri="{BB962C8B-B14F-4D97-AF65-F5344CB8AC3E}">
        <p14:creationId xmlns:p14="http://schemas.microsoft.com/office/powerpoint/2010/main" val="3336576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1</a:t>
            </a:r>
          </a:p>
        </p:txBody>
      </p:sp>
      <p:sp>
        <p:nvSpPr>
          <p:cNvPr id="10" name="Rechteck 9"/>
          <p:cNvSpPr/>
          <p:nvPr/>
        </p:nvSpPr>
        <p:spPr>
          <a:xfrm>
            <a:off x="414338" y="149716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a:t>
            </a:fld>
            <a:endParaRPr lang="de-DE">
              <a:solidFill>
                <a:schemeClr val="bg1"/>
              </a:solidFill>
            </a:endParaRPr>
          </a:p>
        </p:txBody>
      </p:sp>
    </p:spTree>
    <p:extLst>
      <p:ext uri="{BB962C8B-B14F-4D97-AF65-F5344CB8AC3E}">
        <p14:creationId xmlns:p14="http://schemas.microsoft.com/office/powerpoint/2010/main" val="10261123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7F634-7F1E-4D58-A8F4-DEC9559F36E5}"/>
              </a:ext>
            </a:extLst>
          </p:cNvPr>
          <p:cNvSpPr>
            <a:spLocks noGrp="1"/>
          </p:cNvSpPr>
          <p:nvPr>
            <p:ph type="title"/>
          </p:nvPr>
        </p:nvSpPr>
        <p:spPr>
          <a:xfrm>
            <a:off x="414000" y="589512"/>
            <a:ext cx="6606272" cy="492527"/>
          </a:xfrm>
        </p:spPr>
        <p:txBody>
          <a:bodyPr/>
          <a:lstStyle/>
          <a:p>
            <a:pPr>
              <a:lnSpc>
                <a:spcPts val="2200"/>
              </a:lnSpc>
            </a:pPr>
            <a:r>
              <a:rPr lang="de-DE" dirty="0">
                <a:solidFill>
                  <a:srgbClr val="FABB00"/>
                </a:solidFill>
                <a:latin typeface="+mj-lt"/>
                <a:cs typeface="Arial" panose="020B0604020202020204" pitchFamily="34" charset="0"/>
              </a:rPr>
              <a:t>Umwelt-Checkliste für den Einsatz von Tierarzneimitteln</a:t>
            </a:r>
            <a:endParaRPr lang="en-US" dirty="0">
              <a:solidFill>
                <a:srgbClr val="FABB00"/>
              </a:solidFill>
              <a:latin typeface="+mj-lt"/>
              <a:cs typeface="Arial" panose="020B0604020202020204" pitchFamily="34" charset="0"/>
            </a:endParaRPr>
          </a:p>
        </p:txBody>
      </p:sp>
      <p:sp>
        <p:nvSpPr>
          <p:cNvPr id="10" name="Inhaltsplatzhalter 8"/>
          <p:cNvSpPr>
            <a:spLocks noGrp="1"/>
          </p:cNvSpPr>
          <p:nvPr>
            <p:ph idx="1"/>
          </p:nvPr>
        </p:nvSpPr>
        <p:spPr>
          <a:xfrm>
            <a:off x="414000" y="1368450"/>
            <a:ext cx="6102688" cy="4868862"/>
          </a:xfrm>
        </p:spPr>
        <p:txBody>
          <a:bodyPr>
            <a:noAutofit/>
          </a:bodyPr>
          <a:lstStyle/>
          <a:p>
            <a:pPr marL="0" lvl="2" indent="0">
              <a:lnSpc>
                <a:spcPct val="110000"/>
              </a:lnSpc>
              <a:buNone/>
            </a:pPr>
            <a:r>
              <a:rPr lang="de-DE" b="1" dirty="0"/>
              <a:t>Reduktion von Tierarzneimitteln vor und bei deren Verordnung:</a:t>
            </a:r>
          </a:p>
          <a:p>
            <a:pPr marL="162000" lvl="1" indent="-162000">
              <a:lnSpc>
                <a:spcPct val="110000"/>
              </a:lnSpc>
              <a:buFont typeface="Arial" panose="020B0604020202020204" pitchFamily="34" charset="0"/>
              <a:buChar char="•"/>
            </a:pPr>
            <a:r>
              <a:rPr lang="de-DE" dirty="0"/>
              <a:t>Wurden die Erkrankung klar diagnostiziert und ist die medizinische Indikation gegeben?</a:t>
            </a:r>
          </a:p>
          <a:p>
            <a:pPr marL="162000" lvl="1" indent="-162000">
              <a:lnSpc>
                <a:spcPct val="110000"/>
              </a:lnSpc>
              <a:buFont typeface="Arial" panose="020B0604020202020204" pitchFamily="34" charset="0"/>
              <a:buChar char="•"/>
            </a:pPr>
            <a:r>
              <a:rPr lang="de-DE" dirty="0"/>
              <a:t>Kann die medikamentöse Behandlung vermieden werden?</a:t>
            </a:r>
          </a:p>
          <a:p>
            <a:pPr marL="162000" lvl="1" indent="-162000">
              <a:lnSpc>
                <a:spcPct val="110000"/>
              </a:lnSpc>
              <a:buFont typeface="Arial" panose="020B0604020202020204" pitchFamily="34" charset="0"/>
              <a:buChar char="•"/>
            </a:pPr>
            <a:r>
              <a:rPr lang="de-DE" dirty="0"/>
              <a:t>Können alternative Heilmittel eingesetzt werden, um Resistenzbildung zu vermeiden und Umwelteinträge zu reduzieren? </a:t>
            </a:r>
          </a:p>
          <a:p>
            <a:pPr marL="162000" lvl="1" indent="-162000">
              <a:lnSpc>
                <a:spcPct val="110000"/>
              </a:lnSpc>
              <a:buFont typeface="Arial" panose="020B0604020202020204" pitchFamily="34" charset="0"/>
              <a:buChar char="•"/>
            </a:pPr>
            <a:r>
              <a:rPr lang="de-DE" dirty="0"/>
              <a:t>Wurde ich von der Tierärztin/vom Tierarzt ausreichend über die konkrete Verabreichung der verschriebenen Medikamente aufgeklärt? </a:t>
            </a:r>
          </a:p>
          <a:p>
            <a:pPr marL="162000" lvl="1" indent="-162000">
              <a:lnSpc>
                <a:spcPct val="110000"/>
              </a:lnSpc>
              <a:buFont typeface="Arial" panose="020B0604020202020204" pitchFamily="34" charset="0"/>
              <a:buChar char="•"/>
            </a:pPr>
            <a:r>
              <a:rPr lang="de-DE" dirty="0"/>
              <a:t>Wurde ich über die richtige Lagerung und Entsorgung der Tierarzneimittel informiert?</a:t>
            </a:r>
          </a:p>
          <a:p>
            <a:pPr marL="162000" lvl="1" indent="-162000">
              <a:lnSpc>
                <a:spcPct val="110000"/>
              </a:lnSpc>
              <a:buFont typeface="Arial" panose="020B0604020202020204" pitchFamily="34" charset="0"/>
              <a:buChar char="•"/>
            </a:pPr>
            <a:r>
              <a:rPr lang="de-DE" dirty="0"/>
              <a:t>Wurden Nutzen und Risiken einer medikamentöser Behandlungsalternativen abgewogen?</a:t>
            </a:r>
          </a:p>
          <a:p>
            <a:pPr marL="162000" lvl="1" indent="-162000">
              <a:lnSpc>
                <a:spcPct val="110000"/>
              </a:lnSpc>
              <a:buFont typeface="Arial" panose="020B0604020202020204" pitchFamily="34" charset="0"/>
              <a:buChar char="•"/>
            </a:pPr>
            <a:r>
              <a:rPr lang="de-DE" dirty="0"/>
              <a:t>Wurden Hinweise zum Umweltrisiko berücksichtigt?</a:t>
            </a:r>
          </a:p>
        </p:txBody>
      </p:sp>
      <p:pic>
        <p:nvPicPr>
          <p:cNvPr id="3" name="Grafik 2" descr="Die Checkliste fasst die wichtigsten umweltfragen zum Einsatz von Tierarzneimitteln zusammen. Sie ist in Tiermedizin, Tierhaltung und beide Bereiche betreffende Fragen untergliedert. &#10;Textinhalt: Tiermedizin: Habe ich eine ausreichende Diagnostik betrieben? Ist eine medizinische Indikation gegeben? Könnte ich eine medikamentöse Behandlung ver-meiden? Könnte ich alternative Heilungsmittel einsetzen, um Resistenzbildung zu ver-meiden und Umwelteinträge zu reduzieren? Habe ich den Tierhalter ausreichend über die korrekte Verabreichung der verschriebenen Medikamente aufgeklärt? Habe ich den Tierhalter über Lagerung und Entsorgung der Tierarzneimittel aufgeklärt?&#10;Tierhaltung: Hinterfrage ich regelmäßig prophylaktische Maßnahmen wie z.B. Impfun-gen? Hat der Tierarzt oder habe ich mich über alternative Behandlungsmethoden in-formiert? Befolge ich die tiermedizinischen Anweisungen zu Dosierung sowie Anwen-dungsdauer und -häufigkeit sorgfältig? Bewahre ich Tierarzneimittel richtig auf und vermeide ich Einträge in die Umwelt? Entsorge ich Altmedikamente, Reste und Verpa-ckungen ordnungsgemäß? Vermeide ich die Verschleppung von Tierarzneimitteln im Stall? Habe ich eine mehrmonatige Ruhezeit eingehalten vor dem Ausbringen von Gül-le, die Spuren von Tierarzneimitteln enthalten kann?&#10;Tiermedizin und Tierhaltung: Setze ich das Tierarzneimittel entsprechend der Pa-ckungsbeilage ein? Habe ich alle umweltrelevanten Informationen der Packungsbeila-ge berücksichtigt? Ist das produktionsbegleitende Gesundheitsmonitoring erfolgreich? Welche Präventionsmaßnahmen könnten in diesem Stall/Betrieb ergriffen werden, um eine weitere medikamentöse Behandlung zu vermeiden?&#10;" title="Umwelt-Checkliste für den Einsatz von Tierarzneimittel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038" y="3524131"/>
            <a:ext cx="3270442" cy="2929205"/>
          </a:xfrm>
          <a:prstGeom prst="rect">
            <a:avLst/>
          </a:prstGeom>
        </p:spPr>
      </p:pic>
      <p:sp>
        <p:nvSpPr>
          <p:cNvPr id="4" name="Textplatzhalter 3">
            <a:extLst>
              <a:ext uri="{FF2B5EF4-FFF2-40B4-BE49-F238E27FC236}">
                <a16:creationId xmlns:a16="http://schemas.microsoft.com/office/drawing/2014/main" id="{5976C626-D7A8-443D-9CDD-AD4CF835426A}"/>
              </a:ext>
            </a:extLst>
          </p:cNvPr>
          <p:cNvSpPr>
            <a:spLocks noGrp="1"/>
          </p:cNvSpPr>
          <p:nvPr>
            <p:ph type="body" sz="quarter" idx="13"/>
          </p:nvPr>
        </p:nvSpPr>
        <p:spPr/>
        <p:txBody>
          <a:bodyPr/>
          <a:lstStyle/>
          <a:p>
            <a:r>
              <a:rPr lang="de-DE" dirty="0">
                <a:latin typeface="Calibri" charset="0"/>
              </a:rPr>
              <a:t>Aspekte bei Verordnung und Anwendung von Tierarzneimitteln</a:t>
            </a:r>
          </a:p>
          <a:p>
            <a:endParaRPr lang="en-US" dirty="0"/>
          </a:p>
        </p:txBody>
      </p:sp>
      <p:sp>
        <p:nvSpPr>
          <p:cNvPr id="9"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6065CE93-D9FA-4605-A1A9-E74BBDC13E5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2" name="Fußzeilenplatzhalter 4"/>
          <p:cNvSpPr txBox="1">
            <a:spLocks/>
          </p:cNvSpPr>
          <p:nvPr/>
        </p:nvSpPr>
        <p:spPr bwMode="auto">
          <a:xfrm>
            <a:off x="1403350" y="6597650"/>
            <a:ext cx="5113338"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de-DE" sz="1200" b="0" i="0" u="none" strike="noStrike" kern="1200" cap="none" spc="0" normalizeH="0" baseline="0" noProof="0" dirty="0">
                <a:ln>
                  <a:noFill/>
                </a:ln>
                <a:solidFill>
                  <a:schemeClr val="bg1"/>
                </a:solidFill>
                <a:effectLst/>
                <a:uLnTx/>
                <a:uFillTx/>
                <a:latin typeface="Calibri" charset="0"/>
                <a:ea typeface="ＭＳ Ｐゴシック" charset="0"/>
                <a:cs typeface="ＭＳ Ｐゴシック" charset="0"/>
              </a:rPr>
              <a:t>Lehrmaterialien für fortgeschrittene Lernende im Bereich Landwirtschaft</a:t>
            </a:r>
          </a:p>
        </p:txBody>
      </p:sp>
      <p:sp>
        <p:nvSpPr>
          <p:cNvPr id="13" name="Foliennummernplatzhalter 5"/>
          <p:cNvSpPr>
            <a:spLocks noGrp="1"/>
          </p:cNvSpPr>
          <p:nvPr>
            <p:ph type="sldNum" sz="quarter" idx="4294967295"/>
          </p:nvPr>
        </p:nvSpPr>
        <p:spPr bwMode="auto">
          <a:xfrm>
            <a:off x="8116888" y="6597650"/>
            <a:ext cx="557212" cy="260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sz="1200">
                <a:solidFill>
                  <a:schemeClr val="bg1"/>
                </a:solidFill>
              </a:rPr>
              <a:pPr fontAlgn="base">
                <a:spcBef>
                  <a:spcPct val="0"/>
                </a:spcBef>
                <a:spcAft>
                  <a:spcPct val="0"/>
                </a:spcAft>
              </a:pPr>
              <a:t>50</a:t>
            </a:fld>
            <a:endParaRPr lang="de-DE" sz="1200">
              <a:solidFill>
                <a:schemeClr val="bg1"/>
              </a:solidFill>
            </a:endParaRPr>
          </a:p>
        </p:txBody>
      </p:sp>
    </p:spTree>
    <p:extLst>
      <p:ext uri="{BB962C8B-B14F-4D97-AF65-F5344CB8AC3E}">
        <p14:creationId xmlns:p14="http://schemas.microsoft.com/office/powerpoint/2010/main" val="29041187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rPr>
              <a:t>Fazit - Aspekte bei Verordnung und Anwendung von Tierarzneimitteln </a:t>
            </a:r>
          </a:p>
        </p:txBody>
      </p:sp>
      <p:sp>
        <p:nvSpPr>
          <p:cNvPr id="12" name="Inhaltsplatzhalter 8"/>
          <p:cNvSpPr>
            <a:spLocks noGrp="1"/>
          </p:cNvSpPr>
          <p:nvPr>
            <p:ph idx="1"/>
          </p:nvPr>
        </p:nvSpPr>
        <p:spPr>
          <a:xfrm>
            <a:off x="414338" y="1493838"/>
            <a:ext cx="7702550" cy="4868862"/>
          </a:xfrm>
        </p:spPr>
        <p:txBody>
          <a:bodyPr>
            <a:noAutofit/>
          </a:bodyPr>
          <a:lstStyle/>
          <a:p>
            <a:pPr marL="285750" indent="-285750">
              <a:buClr>
                <a:schemeClr val="tx2"/>
              </a:buClr>
              <a:buFont typeface="Wingdings" panose="05000000000000000000" pitchFamily="2" charset="2"/>
              <a:buChar char="Ø"/>
            </a:pPr>
            <a:r>
              <a:rPr lang="de-DE" sz="1800" b="0" dirty="0"/>
              <a:t>Packungsbeilage und Kennzeichnung auf der Verpackung mit Umwelthinweisen (besondere Warnhinweise, Vorsichtsmaßnahmen für die Entsorgung) ganz lesen und berücksichtigen</a:t>
            </a:r>
          </a:p>
          <a:p>
            <a:pPr marL="285750" indent="-285750">
              <a:buClr>
                <a:schemeClr val="tx2"/>
              </a:buClr>
              <a:buFont typeface="Wingdings" panose="05000000000000000000" pitchFamily="2" charset="2"/>
              <a:buChar char="Ø"/>
            </a:pPr>
            <a:endParaRPr lang="de-DE" sz="1800" b="0" dirty="0"/>
          </a:p>
          <a:p>
            <a:pPr marL="285750" indent="-285750">
              <a:buClr>
                <a:schemeClr val="tx2"/>
              </a:buClr>
              <a:buFont typeface="Wingdings" panose="05000000000000000000" pitchFamily="2" charset="2"/>
              <a:buChar char="Ø"/>
            </a:pPr>
            <a:r>
              <a:rPr lang="de-DE" sz="1800" b="0" dirty="0"/>
              <a:t>Anweisungen der/des verschreibenden Tierärztin/-</a:t>
            </a:r>
            <a:r>
              <a:rPr lang="de-DE" sz="1800" b="0" dirty="0" err="1"/>
              <a:t>arztes</a:t>
            </a:r>
            <a:r>
              <a:rPr lang="de-DE" sz="1800" b="0" dirty="0"/>
              <a:t> genau befolgen</a:t>
            </a:r>
          </a:p>
          <a:p>
            <a:pPr marL="285750" indent="-285750">
              <a:buClr>
                <a:schemeClr val="tx2"/>
              </a:buClr>
              <a:buFont typeface="Wingdings" panose="05000000000000000000" pitchFamily="2" charset="2"/>
              <a:buChar char="Ø"/>
            </a:pPr>
            <a:endParaRPr lang="de-DE" sz="1800" b="0" dirty="0"/>
          </a:p>
          <a:p>
            <a:pPr marL="285750" indent="-285750">
              <a:buClr>
                <a:schemeClr val="tx2"/>
              </a:buClr>
              <a:buFont typeface="Wingdings" panose="05000000000000000000" pitchFamily="2" charset="2"/>
              <a:buChar char="Ø"/>
            </a:pPr>
            <a:r>
              <a:rPr lang="de-DE" sz="1800" b="0" dirty="0"/>
              <a:t>Verschleppung von Tierarzneimitteln im und aus dem Stall vermeiden</a:t>
            </a:r>
          </a:p>
          <a:p>
            <a:pPr marL="285750" indent="-285750">
              <a:buClr>
                <a:schemeClr val="tx2"/>
              </a:buClr>
              <a:buFont typeface="Wingdings" panose="05000000000000000000" pitchFamily="2" charset="2"/>
              <a:buChar char="Ø"/>
            </a:pPr>
            <a:endParaRPr lang="de-DE" sz="1800" b="0" dirty="0"/>
          </a:p>
          <a:p>
            <a:pPr marL="285750" indent="-285750">
              <a:buClr>
                <a:schemeClr val="tx2"/>
              </a:buClr>
              <a:buFont typeface="Wingdings" panose="05000000000000000000" pitchFamily="2" charset="2"/>
              <a:buChar char="Ø"/>
            </a:pPr>
            <a:r>
              <a:rPr lang="de-DE" sz="1800" b="0" dirty="0"/>
              <a:t>Tierarzneimittel wie vorgegeben lagern und entsorgen</a:t>
            </a:r>
          </a:p>
          <a:p>
            <a:pPr marL="285750" indent="-285750">
              <a:buClr>
                <a:schemeClr val="tx2"/>
              </a:buClr>
              <a:buFont typeface="Wingdings" panose="05000000000000000000" pitchFamily="2" charset="2"/>
              <a:buChar char="Ø"/>
            </a:pPr>
            <a:endParaRPr lang="de-DE" sz="1800" b="0" dirty="0"/>
          </a:p>
          <a:p>
            <a:pPr marL="285750" indent="-285750">
              <a:buClr>
                <a:schemeClr val="tx2"/>
              </a:buClr>
              <a:buFont typeface="Wingdings" panose="05000000000000000000" pitchFamily="2" charset="2"/>
              <a:buChar char="Ø"/>
            </a:pPr>
            <a:r>
              <a:rPr lang="de-DE" sz="1800" b="0" dirty="0"/>
              <a:t>Umweltnebenwirkungen beobachten und an die/den Tierärztin/-</a:t>
            </a:r>
            <a:r>
              <a:rPr lang="de-DE" sz="1800" b="0" dirty="0" err="1"/>
              <a:t>arzt</a:t>
            </a:r>
            <a:r>
              <a:rPr lang="de-DE" sz="1800" b="0" dirty="0"/>
              <a:t> weitergeben</a:t>
            </a:r>
          </a:p>
          <a:p>
            <a:pPr marL="285750" indent="-285750">
              <a:buClr>
                <a:schemeClr val="tx2"/>
              </a:buClr>
              <a:buFont typeface="Wingdings" panose="05000000000000000000" pitchFamily="2" charset="2"/>
              <a:buChar char="Ø"/>
            </a:pPr>
            <a:endParaRPr lang="de-DE" sz="1800" b="0" dirty="0"/>
          </a:p>
          <a:p>
            <a:pPr marL="285750" lvl="1" indent="-285750" fontAlgn="auto">
              <a:spcAft>
                <a:spcPts val="0"/>
              </a:spcAft>
              <a:buClr>
                <a:schemeClr val="tx2"/>
              </a:buClr>
              <a:buFont typeface="Wingdings" panose="05000000000000000000" pitchFamily="2" charset="2"/>
              <a:buChar char="Ø"/>
              <a:defRPr/>
            </a:pPr>
            <a:r>
              <a:rPr lang="de-DE" sz="1800" dirty="0">
                <a:hlinkClick r:id="rId3"/>
              </a:rPr>
              <a:t>Umwelt-Checkliste verwenden </a:t>
            </a:r>
            <a:br>
              <a:rPr lang="de-DE" sz="1800" dirty="0">
                <a:hlinkClick r:id="rId3"/>
              </a:rPr>
            </a:br>
            <a:r>
              <a:rPr lang="de-DE" sz="1800" dirty="0">
                <a:hlinkClick r:id="rId3"/>
              </a:rPr>
              <a:t>https://www.umweltbundesamt.de/TAM-checkliste</a:t>
            </a:r>
            <a:endParaRPr lang="de-DE" sz="1800" dirty="0"/>
          </a:p>
          <a:p>
            <a:pPr marL="285750" indent="-285750">
              <a:buClr>
                <a:schemeClr val="tx2"/>
              </a:buClr>
              <a:buFont typeface="Wingdings" panose="05000000000000000000" pitchFamily="2" charset="2"/>
              <a:buChar char="Ø"/>
            </a:pPr>
            <a:endParaRPr lang="de-DE" sz="1800" b="0" dirty="0"/>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endParaRPr lang="de-DE" sz="1800" dirty="0"/>
          </a:p>
          <a:p>
            <a:pPr marL="285750" lvl="0" indent="-285750">
              <a:buFont typeface="Arial" panose="020B0604020202020204" pitchFamily="34" charset="0"/>
              <a:buChar char="•"/>
            </a:pPr>
            <a:endParaRPr sz="18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Aspekte bei Verordnung und Anwendung von Tierarzneimitteln</a:t>
            </a:r>
          </a:p>
        </p:txBody>
      </p:sp>
      <p:sp>
        <p:nvSpPr>
          <p:cNvPr id="8" name="Datumsplatzhalter 3"/>
          <p:cNvSpPr>
            <a:spLocks noGrp="1"/>
          </p:cNvSpPr>
          <p:nvPr>
            <p:ph type="dt" sz="quarter" idx="15"/>
          </p:nvPr>
        </p:nvSpPr>
        <p:spPr bwMode="auto">
          <a:xfrm>
            <a:off x="415925" y="6597650"/>
            <a:ext cx="987425"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ED1865B-4A65-4679-B968-F89CE559457F}"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10" name="Fußzeilenplatzhalter 4"/>
          <p:cNvSpPr>
            <a:spLocks noGrp="1"/>
          </p:cNvSpPr>
          <p:nvPr>
            <p:ph type="ftr" sz="quarter" idx="16"/>
          </p:nvPr>
        </p:nvSpPr>
        <p:spPr bwMode="auto">
          <a:xfrm>
            <a:off x="1403350" y="6597650"/>
            <a:ext cx="5113338"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11" name="Foliennummernplatzhalter 5"/>
          <p:cNvSpPr>
            <a:spLocks noGrp="1"/>
          </p:cNvSpPr>
          <p:nvPr>
            <p:ph type="sldNum" sz="quarter" idx="17"/>
          </p:nvPr>
        </p:nvSpPr>
        <p:spPr bwMode="auto">
          <a:xfrm>
            <a:off x="8116888" y="6597650"/>
            <a:ext cx="557212"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51</a:t>
            </a:fld>
            <a:endParaRPr lang="de-DE">
              <a:solidFill>
                <a:schemeClr val="bg1"/>
              </a:solidFill>
            </a:endParaRPr>
          </a:p>
        </p:txBody>
      </p:sp>
    </p:spTree>
    <p:extLst>
      <p:ext uri="{BB962C8B-B14F-4D97-AF65-F5344CB8AC3E}">
        <p14:creationId xmlns:p14="http://schemas.microsoft.com/office/powerpoint/2010/main" val="15861217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5</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52</a:t>
            </a:fld>
            <a:endParaRPr lang="de-DE">
              <a:solidFill>
                <a:schemeClr val="bg1"/>
              </a:solidFill>
            </a:endParaRPr>
          </a:p>
        </p:txBody>
      </p:sp>
    </p:spTree>
    <p:extLst>
      <p:ext uri="{BB962C8B-B14F-4D97-AF65-F5344CB8AC3E}">
        <p14:creationId xmlns:p14="http://schemas.microsoft.com/office/powerpoint/2010/main" val="41317385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395536" y="476672"/>
            <a:ext cx="8229600" cy="606425"/>
          </a:xfrm>
        </p:spPr>
        <p:txBody>
          <a:bodyPr/>
          <a:lstStyle/>
          <a:p>
            <a:r>
              <a:rPr lang="de-DE" dirty="0">
                <a:solidFill>
                  <a:srgbClr val="FABB00"/>
                </a:solidFill>
                <a:latin typeface="+mj-lt"/>
                <a:cs typeface="Arial" panose="020B0604020202020204" pitchFamily="34" charset="0"/>
              </a:rPr>
              <a:t>Überblick – Aspekte bei der Verwendung von Wirtschaftsdüngern</a:t>
            </a:r>
          </a:p>
        </p:txBody>
      </p:sp>
      <p:sp>
        <p:nvSpPr>
          <p:cNvPr id="2" name="Rechteck 1" descr="Hintergrund dunkelocker hinter allen Listenpunkten." title="Hintergrund Liste Aspekte bei der Verwendung von Wirtschaftsdüngern"/>
          <p:cNvSpPr/>
          <p:nvPr/>
        </p:nvSpPr>
        <p:spPr>
          <a:xfrm>
            <a:off x="414338" y="1233515"/>
            <a:ext cx="5381798" cy="4787773"/>
          </a:xfrm>
          <a:prstGeom prst="rect">
            <a:avLst/>
          </a:prstGeom>
          <a:solidFill>
            <a:schemeClr val="accent3"/>
          </a:solidFill>
          <a:ln w="476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p:cNvSpPr txBox="1"/>
          <p:nvPr/>
        </p:nvSpPr>
        <p:spPr>
          <a:xfrm>
            <a:off x="414338" y="1259468"/>
            <a:ext cx="5381798" cy="769441"/>
          </a:xfrm>
          <a:prstGeom prst="rect">
            <a:avLst/>
          </a:prstGeom>
          <a:noFill/>
        </p:spPr>
        <p:txBody>
          <a:bodyPr wrap="square" rtlCol="0">
            <a:spAutoFit/>
          </a:bodyPr>
          <a:lstStyle/>
          <a:p>
            <a:pPr algn="ctr"/>
            <a:r>
              <a:rPr lang="de-DE" sz="2200" b="1" dirty="0">
                <a:solidFill>
                  <a:schemeClr val="bg1"/>
                </a:solidFill>
                <a:latin typeface="Arial" panose="020B0604020202020204" pitchFamily="34" charset="0"/>
                <a:cs typeface="Arial" panose="020B0604020202020204" pitchFamily="34" charset="0"/>
              </a:rPr>
              <a:t>Arzneimittelaspekte bei der Verwendung von Wirtschaftsdüngern</a:t>
            </a:r>
          </a:p>
        </p:txBody>
      </p:sp>
      <p:sp>
        <p:nvSpPr>
          <p:cNvPr id="28" name="Rechteck 27"/>
          <p:cNvSpPr/>
          <p:nvPr/>
        </p:nvSpPr>
        <p:spPr>
          <a:xfrm>
            <a:off x="568944" y="2132856"/>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Faktoren für den Abbau von Tierarzneimitteln</a:t>
            </a:r>
          </a:p>
        </p:txBody>
      </p:sp>
      <p:sp>
        <p:nvSpPr>
          <p:cNvPr id="29" name="Rechteck 28"/>
          <p:cNvSpPr/>
          <p:nvPr/>
        </p:nvSpPr>
        <p:spPr>
          <a:xfrm>
            <a:off x="568944" y="2780984"/>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Lagerung von Wirtschaftsdüngern</a:t>
            </a:r>
          </a:p>
        </p:txBody>
      </p:sp>
      <p:sp>
        <p:nvSpPr>
          <p:cNvPr id="16" name="Rechteck 15"/>
          <p:cNvSpPr/>
          <p:nvPr/>
        </p:nvSpPr>
        <p:spPr>
          <a:xfrm>
            <a:off x="568944" y="3429056"/>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Vergärung von Wirtschaftsdüngern</a:t>
            </a:r>
          </a:p>
        </p:txBody>
      </p:sp>
      <p:sp>
        <p:nvSpPr>
          <p:cNvPr id="17" name="Rechteck 16"/>
          <p:cNvSpPr/>
          <p:nvPr/>
        </p:nvSpPr>
        <p:spPr>
          <a:xfrm>
            <a:off x="568944" y="4077128"/>
            <a:ext cx="5011168" cy="504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tx1"/>
                </a:solidFill>
                <a:latin typeface="Arial" panose="020B0604020202020204" pitchFamily="34" charset="0"/>
                <a:cs typeface="Arial" panose="020B0604020202020204" pitchFamily="34" charset="0"/>
              </a:rPr>
              <a:t>Ausbringung von Wirtschaftsdüngern</a:t>
            </a:r>
          </a:p>
        </p:txBody>
      </p:sp>
      <p:sp>
        <p:nvSpPr>
          <p:cNvPr id="6" name="Geschweifte Klammer rechts 5" descr="Geschweifte Klammer, die die ersten vier Listenpunkte umfasst." title="Geschweifte Klammer Überblick Aspekte bei der Verwendung von Wirtschaftsdüngern"/>
          <p:cNvSpPr/>
          <p:nvPr/>
        </p:nvSpPr>
        <p:spPr>
          <a:xfrm>
            <a:off x="5580112" y="2054862"/>
            <a:ext cx="864096" cy="2598274"/>
          </a:xfrm>
          <a:prstGeom prst="rightBrace">
            <a:avLst>
              <a:gd name="adj1" fmla="val 0"/>
              <a:gd name="adj2" fmla="val 50298"/>
            </a:avLst>
          </a:prstGeom>
          <a:ln w="539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25">
            <a:extLst>
              <a:ext uri="{FF2B5EF4-FFF2-40B4-BE49-F238E27FC236}">
                <a16:creationId xmlns:a16="http://schemas.microsoft.com/office/drawing/2014/main" id="{4E074DBC-6800-4A60-9FE0-94B13AB11C89}"/>
              </a:ext>
            </a:extLst>
          </p:cNvPr>
          <p:cNvSpPr txBox="1"/>
          <p:nvPr/>
        </p:nvSpPr>
        <p:spPr>
          <a:xfrm>
            <a:off x="6444208" y="2552937"/>
            <a:ext cx="2473852" cy="1596143"/>
          </a:xfrm>
          <a:prstGeom prst="rect">
            <a:avLst/>
          </a:prstGeom>
          <a:noFill/>
        </p:spPr>
        <p:txBody>
          <a:bodyPr wrap="square" rtlCol="0">
            <a:spAutoFit/>
          </a:bodyPr>
          <a:lstStyle/>
          <a:p>
            <a:pPr>
              <a:lnSpc>
                <a:spcPct val="110000"/>
              </a:lnSpc>
            </a:pPr>
            <a:r>
              <a:rPr lang="de-DE" sz="1500" dirty="0">
                <a:latin typeface="Arial" panose="020B0604020202020204" pitchFamily="34" charset="0"/>
                <a:cs typeface="Arial" panose="020B0604020202020204" pitchFamily="34" charset="0"/>
              </a:rPr>
              <a:t>Im Folgenden werden Beispiele für Maßnahmen mit besonders viel Verbesserungspotential aus diesen ausgewählten Bereichen gezeigt. </a:t>
            </a:r>
            <a:endParaRPr lang="en-US" sz="1500" dirty="0">
              <a:latin typeface="Arial" panose="020B0604020202020204" pitchFamily="34" charset="0"/>
              <a:cs typeface="Arial" panose="020B0604020202020204" pitchFamily="34" charset="0"/>
            </a:endParaRPr>
          </a:p>
        </p:txBody>
      </p:sp>
      <p:sp>
        <p:nvSpPr>
          <p:cNvPr id="35" name="Rechteck 34"/>
          <p:cNvSpPr/>
          <p:nvPr/>
        </p:nvSpPr>
        <p:spPr>
          <a:xfrm>
            <a:off x="568944" y="4725144"/>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Kompostierung</a:t>
            </a:r>
          </a:p>
        </p:txBody>
      </p:sp>
      <p:sp>
        <p:nvSpPr>
          <p:cNvPr id="18" name="Rechteck 17"/>
          <p:cNvSpPr/>
          <p:nvPr/>
        </p:nvSpPr>
        <p:spPr>
          <a:xfrm>
            <a:off x="568944" y="5373296"/>
            <a:ext cx="5011168" cy="504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accent2">
                    <a:lumMod val="75000"/>
                  </a:schemeClr>
                </a:solidFill>
                <a:latin typeface="Arial" panose="020B0604020202020204" pitchFamily="34" charset="0"/>
                <a:cs typeface="Arial" panose="020B0604020202020204" pitchFamily="34" charset="0"/>
              </a:rPr>
              <a:t>Einträge über Gülle und Wirtschaftsdünger </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normAutofit/>
          </a:bodyPr>
          <a:lstStyle/>
          <a:p>
            <a:pPr lvl="0"/>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C9567E2-AD5E-4926-BC18-75953F9B287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53</a:t>
            </a:fld>
            <a:endParaRPr lang="de-DE">
              <a:solidFill>
                <a:schemeClr val="bg1"/>
              </a:solidFill>
            </a:endParaRPr>
          </a:p>
        </p:txBody>
      </p:sp>
    </p:spTree>
    <p:extLst>
      <p:ext uri="{BB962C8B-B14F-4D97-AF65-F5344CB8AC3E}">
        <p14:creationId xmlns:p14="http://schemas.microsoft.com/office/powerpoint/2010/main" val="20721648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rPr>
              <a:t>Bedeutende Faktoren für den Abbau von Tierarzneimitteln</a:t>
            </a:r>
          </a:p>
        </p:txBody>
      </p:sp>
      <p:sp>
        <p:nvSpPr>
          <p:cNvPr id="9" name="Inhaltsplatzhalter 3"/>
          <p:cNvSpPr>
            <a:spLocks noGrp="1"/>
          </p:cNvSpPr>
          <p:nvPr>
            <p:ph idx="1"/>
          </p:nvPr>
        </p:nvSpPr>
        <p:spPr>
          <a:xfrm>
            <a:off x="470685" y="1512628"/>
            <a:ext cx="8211125" cy="2780468"/>
          </a:xfrm>
        </p:spPr>
        <p:txBody>
          <a:bodyPr>
            <a:normAutofit/>
          </a:bodyPr>
          <a:lstStyle/>
          <a:p>
            <a:pPr>
              <a:lnSpc>
                <a:spcPct val="110000"/>
              </a:lnSpc>
            </a:pPr>
            <a:r>
              <a:rPr lang="de-DE" dirty="0">
                <a:latin typeface="Arial" panose="020B0604020202020204" pitchFamily="34" charset="0"/>
                <a:cs typeface="Arial" panose="020B0604020202020204" pitchFamily="34" charset="0"/>
              </a:rPr>
              <a:t>Der Gehalt von Tierarzneimitteln in Wirtschaftsdünger kann beeinflusst werden durch:</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Einsatzmenge des Tierarzneimittelwirkstoffs und damit Ausscheidungen durch das Tier</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Chemische Stabilität des Wirkstoffs</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Adsorptionsneigung des Wirkstoffs</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Temperatur während der Lagerung</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Dauer der Lagerung</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Sauerstoffgehalt des Düngers</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pH-Wert des Düngers</a:t>
            </a:r>
          </a:p>
          <a:p>
            <a:pPr marL="162000" indent="-162000">
              <a:lnSpc>
                <a:spcPct val="110000"/>
              </a:lnSpc>
              <a:buFont typeface="Arial" panose="020B0604020202020204" pitchFamily="34" charset="0"/>
              <a:buChar char="•"/>
            </a:pPr>
            <a:r>
              <a:rPr lang="de-DE" b="0" dirty="0">
                <a:latin typeface="Arial" panose="020B0604020202020204" pitchFamily="34" charset="0"/>
                <a:cs typeface="Arial" panose="020B0604020202020204" pitchFamily="34" charset="0"/>
              </a:rPr>
              <a:t>Wassergehalt des Düngers</a:t>
            </a:r>
          </a:p>
        </p:txBody>
      </p:sp>
      <p:sp>
        <p:nvSpPr>
          <p:cNvPr id="4" name="Textplatzhalter 3"/>
          <p:cNvSpPr>
            <a:spLocks noGrp="1"/>
          </p:cNvSpPr>
          <p:nvPr>
            <p:ph type="body" sz="quarter" idx="13"/>
          </p:nvPr>
        </p:nvSpPr>
        <p:spPr/>
        <p:txBody>
          <a:bodyPr/>
          <a:lstStyle/>
          <a:p>
            <a:pPr lvl="0"/>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a:p>
            <a:endParaRPr lang="de-DE" dirty="0"/>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fortgeschrittene Lernende im Bereich Landwirtschaft</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54</a:t>
            </a:fld>
            <a:endParaRPr lang="de-DE" dirty="0"/>
          </a:p>
        </p:txBody>
      </p:sp>
    </p:spTree>
    <p:extLst>
      <p:ext uri="{BB962C8B-B14F-4D97-AF65-F5344CB8AC3E}">
        <p14:creationId xmlns:p14="http://schemas.microsoft.com/office/powerpoint/2010/main" val="18783598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Lagerung von Wirtschaftsdüngern</a:t>
            </a:r>
          </a:p>
        </p:txBody>
      </p:sp>
      <p:sp>
        <p:nvSpPr>
          <p:cNvPr id="4" name="Inhaltsplatzhalter 3"/>
          <p:cNvSpPr>
            <a:spLocks noGrp="1"/>
          </p:cNvSpPr>
          <p:nvPr>
            <p:ph idx="1"/>
          </p:nvPr>
        </p:nvSpPr>
        <p:spPr>
          <a:xfrm>
            <a:off x="465330" y="1494000"/>
            <a:ext cx="8211125" cy="4868700"/>
          </a:xfrm>
        </p:spPr>
        <p:txBody>
          <a:bodyPr>
            <a:normAutofit/>
          </a:bodyPr>
          <a:lstStyle/>
          <a:p>
            <a:pPr marL="162000" indent="-162000">
              <a:lnSpc>
                <a:spcPct val="110000"/>
              </a:lnSpc>
              <a:spcAft>
                <a:spcPts val="0"/>
              </a:spcAft>
              <a:buFont typeface="Arial" panose="020B0604020202020204" pitchFamily="34" charset="0"/>
              <a:buChar char="•"/>
            </a:pPr>
            <a:r>
              <a:rPr lang="de-DE" b="0" dirty="0"/>
              <a:t>Novellierung Gülle-VO: Verlängerung der Sperrfristen für Wirtschaftsdüngerausbringung, Synergien mit dem Abbau von Tierarzneimitteln</a:t>
            </a:r>
          </a:p>
          <a:p>
            <a:pPr marL="162000" indent="-162000">
              <a:lnSpc>
                <a:spcPct val="110000"/>
              </a:lnSpc>
              <a:spcAft>
                <a:spcPts val="0"/>
              </a:spcAft>
              <a:buFont typeface="Arial" panose="020B0604020202020204" pitchFamily="34" charset="0"/>
              <a:buChar char="•"/>
            </a:pPr>
            <a:r>
              <a:rPr lang="de-DE" b="0" dirty="0"/>
              <a:t>Generell: Je höher die Lagerungsdauer, desto mehr sinkt der Tierarzneimittelgehalt und der Keimbesatz </a:t>
            </a:r>
          </a:p>
          <a:p>
            <a:pPr marL="162000" indent="-162000">
              <a:lnSpc>
                <a:spcPct val="110000"/>
              </a:lnSpc>
              <a:spcAft>
                <a:spcPts val="0"/>
              </a:spcAft>
              <a:buFont typeface="Arial" panose="020B0604020202020204" pitchFamily="34" charset="0"/>
              <a:buChar char="•"/>
            </a:pPr>
            <a:r>
              <a:rPr lang="de-DE" b="0" dirty="0"/>
              <a:t>Hohe Abbauraten bei passiver Lagerung bei: </a:t>
            </a:r>
          </a:p>
          <a:p>
            <a:pPr marL="324000" lvl="2">
              <a:lnSpc>
                <a:spcPct val="110000"/>
              </a:lnSpc>
              <a:spcAft>
                <a:spcPts val="0"/>
              </a:spcAft>
              <a:buFont typeface="Symbol" panose="05050102010706020507" pitchFamily="18" charset="2"/>
              <a:buChar char="-"/>
            </a:pPr>
            <a:r>
              <a:rPr lang="de-DE" dirty="0" err="1"/>
              <a:t>Tetrazyklinen</a:t>
            </a:r>
            <a:endParaRPr lang="de-DE" dirty="0"/>
          </a:p>
          <a:p>
            <a:pPr marL="324000" lvl="2">
              <a:lnSpc>
                <a:spcPct val="110000"/>
              </a:lnSpc>
              <a:spcAft>
                <a:spcPts val="0"/>
              </a:spcAft>
              <a:buFont typeface="Symbol" panose="05050102010706020507" pitchFamily="18" charset="2"/>
              <a:buChar char="-"/>
            </a:pPr>
            <a:r>
              <a:rPr lang="de-DE" b="0" dirty="0" err="1"/>
              <a:t>Makroliden</a:t>
            </a:r>
            <a:endParaRPr lang="de-DE" b="0" dirty="0"/>
          </a:p>
          <a:p>
            <a:pPr marL="324000" lvl="2">
              <a:lnSpc>
                <a:spcPct val="110000"/>
              </a:lnSpc>
              <a:spcAft>
                <a:spcPts val="0"/>
              </a:spcAft>
              <a:buFont typeface="Symbol" panose="05050102010706020507" pitchFamily="18" charset="2"/>
              <a:buChar char="-"/>
            </a:pPr>
            <a:r>
              <a:rPr lang="de-DE" dirty="0"/>
              <a:t>Progesteron</a:t>
            </a:r>
          </a:p>
          <a:p>
            <a:pPr lvl="2">
              <a:lnSpc>
                <a:spcPct val="110000"/>
              </a:lnSpc>
              <a:spcAft>
                <a:spcPts val="0"/>
              </a:spcAft>
              <a:buFont typeface="Arial" panose="020B0604020202020204" pitchFamily="34" charset="0"/>
              <a:buChar char="•"/>
            </a:pPr>
            <a:r>
              <a:rPr lang="de-DE" dirty="0"/>
              <a:t>Geringe Abbauraten bei: </a:t>
            </a:r>
          </a:p>
          <a:p>
            <a:pPr marL="324000" lvl="2">
              <a:lnSpc>
                <a:spcPct val="110000"/>
              </a:lnSpc>
              <a:spcAft>
                <a:spcPts val="0"/>
              </a:spcAft>
              <a:buFont typeface="Symbol" panose="05050102010706020507" pitchFamily="18" charset="2"/>
              <a:buChar char="-"/>
            </a:pPr>
            <a:r>
              <a:rPr lang="de-DE" b="0" dirty="0" err="1"/>
              <a:t>Doxyzyklin</a:t>
            </a:r>
            <a:endParaRPr lang="de-DE" b="0" dirty="0"/>
          </a:p>
          <a:p>
            <a:pPr marL="324000" lvl="2">
              <a:lnSpc>
                <a:spcPct val="110000"/>
              </a:lnSpc>
              <a:spcAft>
                <a:spcPts val="0"/>
              </a:spcAft>
              <a:buFont typeface="Symbol" panose="05050102010706020507" pitchFamily="18" charset="2"/>
              <a:buChar char="-"/>
            </a:pPr>
            <a:r>
              <a:rPr lang="de-DE" dirty="0" err="1"/>
              <a:t>Ciprofloxacin</a:t>
            </a:r>
            <a:endParaRPr lang="de-DE" dirty="0"/>
          </a:p>
          <a:p>
            <a:pPr marL="324000" lvl="2">
              <a:lnSpc>
                <a:spcPct val="110000"/>
              </a:lnSpc>
              <a:spcAft>
                <a:spcPts val="0"/>
              </a:spcAft>
              <a:buFont typeface="Symbol" panose="05050102010706020507" pitchFamily="18" charset="2"/>
              <a:buChar char="-"/>
            </a:pPr>
            <a:r>
              <a:rPr lang="de-DE" b="0" dirty="0" err="1"/>
              <a:t>Flubendazol</a:t>
            </a:r>
            <a:endParaRPr lang="de-DE" b="0" dirty="0"/>
          </a:p>
          <a:p>
            <a:pPr marL="324000" lvl="2">
              <a:lnSpc>
                <a:spcPct val="110000"/>
              </a:lnSpc>
              <a:spcAft>
                <a:spcPts val="0"/>
              </a:spcAft>
              <a:buFont typeface="Symbol" panose="05050102010706020507" pitchFamily="18" charset="2"/>
              <a:buChar char="-"/>
            </a:pPr>
            <a:r>
              <a:rPr lang="de-DE" dirty="0" err="1"/>
              <a:t>Eprinomectin</a:t>
            </a:r>
            <a:endParaRPr lang="de-DE" dirty="0"/>
          </a:p>
          <a:p>
            <a:pPr marL="447750" lvl="2" indent="-285750">
              <a:lnSpc>
                <a:spcPct val="110000"/>
              </a:lnSpc>
              <a:spcAft>
                <a:spcPts val="0"/>
              </a:spcAft>
              <a:buClr>
                <a:schemeClr val="tx2"/>
              </a:buClr>
              <a:buFont typeface="Arial" panose="020B0604020202020204" pitchFamily="34" charset="0"/>
              <a:buChar char="•"/>
            </a:pPr>
            <a:endParaRPr lang="de-DE" dirty="0"/>
          </a:p>
          <a:p>
            <a:pPr marL="162000" lvl="3" fontAlgn="auto">
              <a:lnSpc>
                <a:spcPct val="110000"/>
              </a:lnSpc>
              <a:spcAft>
                <a:spcPts val="0"/>
              </a:spcAft>
              <a:buFont typeface="Arial" panose="020B0604020202020204" pitchFamily="34" charset="0"/>
              <a:buChar char="•"/>
              <a:defRPr/>
            </a:pPr>
            <a:r>
              <a:rPr lang="de-DE" dirty="0"/>
              <a:t>Einmischung von frischer Gülle in bereits gelagerte möglichst vermeiden</a:t>
            </a:r>
          </a:p>
          <a:p>
            <a:pPr marL="285750" lvl="1" indent="-285750" fontAlgn="auto">
              <a:lnSpc>
                <a:spcPct val="140000"/>
              </a:lnSpc>
              <a:spcBef>
                <a:spcPts val="1200"/>
              </a:spcBef>
              <a:spcAft>
                <a:spcPts val="0"/>
              </a:spcAft>
              <a:buClr>
                <a:schemeClr val="tx2"/>
              </a:buClr>
              <a:buFont typeface="Wingdings" panose="05000000000000000000" pitchFamily="2" charset="2"/>
              <a:buChar char="à"/>
              <a:defRPr/>
            </a:pPr>
            <a:r>
              <a:rPr lang="de-DE" sz="2200" b="1" dirty="0">
                <a:solidFill>
                  <a:schemeClr val="accent3"/>
                </a:solidFill>
                <a:sym typeface="Wingdings" panose="05000000000000000000" pitchFamily="2" charset="2"/>
              </a:rPr>
              <a:t> Je länger die Gülle lagert, desto höher die Abbaurate</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55</a:t>
            </a:fld>
            <a:endParaRPr lang="de-DE">
              <a:solidFill>
                <a:schemeClr val="bg1"/>
              </a:solidFill>
            </a:endParaRPr>
          </a:p>
        </p:txBody>
      </p:sp>
    </p:spTree>
    <p:extLst>
      <p:ext uri="{BB962C8B-B14F-4D97-AF65-F5344CB8AC3E}">
        <p14:creationId xmlns:p14="http://schemas.microsoft.com/office/powerpoint/2010/main" val="5693467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Vergärung von Wirtschaftsdüngern in der Biogasanlage oder Kompostierung</a:t>
            </a:r>
          </a:p>
        </p:txBody>
      </p:sp>
      <p:sp>
        <p:nvSpPr>
          <p:cNvPr id="4" name="Inhaltsplatzhalter 3"/>
          <p:cNvSpPr>
            <a:spLocks noGrp="1"/>
          </p:cNvSpPr>
          <p:nvPr>
            <p:ph idx="1"/>
          </p:nvPr>
        </p:nvSpPr>
        <p:spPr>
          <a:xfrm>
            <a:off x="465330" y="1258144"/>
            <a:ext cx="8211463" cy="5051176"/>
          </a:xfrm>
        </p:spPr>
        <p:txBody>
          <a:bodyPr>
            <a:noAutofit/>
          </a:bodyPr>
          <a:lstStyle/>
          <a:p>
            <a:pPr marL="285750" indent="-285750">
              <a:lnSpc>
                <a:spcPct val="110000"/>
              </a:lnSpc>
              <a:buFont typeface="Arial" panose="020B0604020202020204" pitchFamily="34" charset="0"/>
              <a:buChar char="•"/>
            </a:pPr>
            <a:r>
              <a:rPr lang="de-DE" b="0" dirty="0"/>
              <a:t>Fast alle Wirtschaftsdünger eignen sich für Vergärung in Biogasanlage</a:t>
            </a:r>
          </a:p>
          <a:p>
            <a:pPr marL="285750" indent="-285750">
              <a:lnSpc>
                <a:spcPct val="110000"/>
              </a:lnSpc>
              <a:buFont typeface="Arial" panose="020B0604020202020204" pitchFamily="34" charset="0"/>
              <a:buChar char="•"/>
            </a:pPr>
            <a:r>
              <a:rPr lang="de-DE" b="0" dirty="0"/>
              <a:t>Bei Vergärung wird organische Masse unter Luftabschluss zu Methan (CH</a:t>
            </a:r>
            <a:r>
              <a:rPr lang="de-DE" b="0" baseline="-25000" dirty="0"/>
              <a:t>4</a:t>
            </a:r>
            <a:r>
              <a:rPr lang="de-DE" b="0" dirty="0"/>
              <a:t>) und Kohlendioxid (CO</a:t>
            </a:r>
            <a:r>
              <a:rPr lang="de-DE" b="0" baseline="-25000" dirty="0"/>
              <a:t>2</a:t>
            </a:r>
            <a:r>
              <a:rPr lang="de-DE" b="0" dirty="0"/>
              <a:t>)</a:t>
            </a:r>
          </a:p>
          <a:p>
            <a:pPr marL="285750" indent="-285750">
              <a:lnSpc>
                <a:spcPct val="110000"/>
              </a:lnSpc>
              <a:buFont typeface="Arial" panose="020B0604020202020204" pitchFamily="34" charset="0"/>
              <a:buChar char="•"/>
            </a:pPr>
            <a:r>
              <a:rPr lang="de-DE" b="0" dirty="0"/>
              <a:t>Forschungsergebnisse (Stand 2024): Nicht alle werden gleichermaßen abgebaut!</a:t>
            </a:r>
          </a:p>
          <a:p>
            <a:pPr marL="324000" lvl="2">
              <a:lnSpc>
                <a:spcPct val="110000"/>
              </a:lnSpc>
              <a:buFont typeface="Symbol" panose="05050102010706020507" pitchFamily="18" charset="2"/>
              <a:buChar char="-"/>
            </a:pPr>
            <a:r>
              <a:rPr lang="de-DE" dirty="0"/>
              <a:t>Anaerobe Vergärung beschleunigt Abbau vieler Tierarzneimittel</a:t>
            </a:r>
          </a:p>
          <a:p>
            <a:pPr marL="324000" lvl="2">
              <a:lnSpc>
                <a:spcPct val="110000"/>
              </a:lnSpc>
              <a:buFont typeface="Symbol" panose="05050102010706020507" pitchFamily="18" charset="2"/>
              <a:buChar char="-"/>
            </a:pPr>
            <a:r>
              <a:rPr lang="de-DE" b="0" dirty="0"/>
              <a:t>Mittlere bis hohe Abbaugrade für Antibiotika (</a:t>
            </a:r>
            <a:r>
              <a:rPr lang="de-DE" b="0" dirty="0" err="1"/>
              <a:t>Tetrazykline</a:t>
            </a:r>
            <a:r>
              <a:rPr lang="de-DE" b="0" dirty="0"/>
              <a:t>, Sulfonamide, Makrolide)</a:t>
            </a:r>
          </a:p>
          <a:p>
            <a:pPr marL="324000" lvl="2">
              <a:lnSpc>
                <a:spcPct val="110000"/>
              </a:lnSpc>
              <a:buFont typeface="Symbol" panose="05050102010706020507" pitchFamily="18" charset="2"/>
              <a:buChar char="-"/>
            </a:pPr>
            <a:r>
              <a:rPr lang="de-DE" dirty="0"/>
              <a:t>Anaerobe Vergärung bei manchen Wirkstoffen weniger effizient als passive Lagerung (z.B. </a:t>
            </a:r>
            <a:r>
              <a:rPr lang="de-DE" dirty="0" err="1"/>
              <a:t>Chlortetrazyklin</a:t>
            </a:r>
            <a:r>
              <a:rPr lang="de-DE" dirty="0"/>
              <a:t>)</a:t>
            </a:r>
          </a:p>
          <a:p>
            <a:pPr marL="324000" lvl="2">
              <a:lnSpc>
                <a:spcPct val="110000"/>
              </a:lnSpc>
              <a:buFont typeface="Symbol" panose="05050102010706020507" pitchFamily="18" charset="2"/>
              <a:buChar char="-"/>
            </a:pPr>
            <a:r>
              <a:rPr lang="de-DE" dirty="0"/>
              <a:t>Auswirkung der Vergärungstemperatur auf Reduktion der Tierarzneimittelgehalte bisher nicht untersucht</a:t>
            </a:r>
          </a:p>
          <a:p>
            <a:pPr marL="324000" lvl="2">
              <a:lnSpc>
                <a:spcPct val="110000"/>
              </a:lnSpc>
              <a:buFont typeface="Symbol" panose="05050102010706020507" pitchFamily="18" charset="2"/>
              <a:buChar char="-"/>
            </a:pPr>
            <a:r>
              <a:rPr lang="de-DE" b="0" dirty="0"/>
              <a:t>Bei steigender Aufenthaltszeit im </a:t>
            </a:r>
            <a:r>
              <a:rPr lang="de-DE" b="0" dirty="0" err="1"/>
              <a:t>Biogasfermenter</a:t>
            </a:r>
            <a:r>
              <a:rPr lang="de-DE" b="0" dirty="0"/>
              <a:t> steigt die Abbauleistung</a:t>
            </a:r>
          </a:p>
          <a:p>
            <a:pPr marL="285750" indent="-285750">
              <a:lnSpc>
                <a:spcPct val="110000"/>
              </a:lnSpc>
              <a:buFont typeface="Arial" panose="020B0604020202020204" pitchFamily="34" charset="0"/>
              <a:buChar char="•"/>
            </a:pPr>
            <a:r>
              <a:rPr lang="de-DE" b="0" dirty="0"/>
              <a:t>Bei Vergärung wird organische Masse unter Luftabschluss zu Methan (CH</a:t>
            </a:r>
            <a:r>
              <a:rPr lang="de-DE" b="0" baseline="-25000" dirty="0"/>
              <a:t>4</a:t>
            </a:r>
            <a:r>
              <a:rPr lang="de-DE" b="0" dirty="0"/>
              <a:t>) und Kohlendioxid (CO</a:t>
            </a:r>
            <a:r>
              <a:rPr lang="de-DE" b="0" baseline="-25000" dirty="0"/>
              <a:t>2</a:t>
            </a:r>
            <a:r>
              <a:rPr lang="de-DE" b="0" dirty="0"/>
              <a:t>)</a:t>
            </a:r>
          </a:p>
          <a:p>
            <a:pPr marL="285750" indent="-285750">
              <a:lnSpc>
                <a:spcPct val="110000"/>
              </a:lnSpc>
              <a:buFont typeface="Arial" panose="020B0604020202020204" pitchFamily="34" charset="0"/>
              <a:buChar char="•"/>
            </a:pPr>
            <a:r>
              <a:rPr lang="de-DE" b="0" dirty="0"/>
              <a:t>Temperaturanstieg bei der Kompostierung kann den Abbau fördern und die Keimbelastung reduzieren, Problematisch: Emissionen ohne Abluftreinigung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56</a:t>
            </a:fld>
            <a:endParaRPr lang="de-DE">
              <a:solidFill>
                <a:schemeClr val="bg1"/>
              </a:solidFill>
            </a:endParaRPr>
          </a:p>
        </p:txBody>
      </p:sp>
    </p:spTree>
    <p:extLst>
      <p:ext uri="{BB962C8B-B14F-4D97-AF65-F5344CB8AC3E}">
        <p14:creationId xmlns:p14="http://schemas.microsoft.com/office/powerpoint/2010/main" val="6173899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Ausbringung von Wirtschaftsdüngern</a:t>
            </a:r>
          </a:p>
        </p:txBody>
      </p:sp>
      <p:sp>
        <p:nvSpPr>
          <p:cNvPr id="9" name="Inhaltsplatzhalter 8"/>
          <p:cNvSpPr>
            <a:spLocks noGrp="1"/>
          </p:cNvSpPr>
          <p:nvPr>
            <p:ph idx="1"/>
          </p:nvPr>
        </p:nvSpPr>
        <p:spPr>
          <a:xfrm>
            <a:off x="457391" y="1493838"/>
            <a:ext cx="8003041" cy="3879378"/>
          </a:xfrm>
        </p:spPr>
        <p:txBody>
          <a:bodyPr>
            <a:normAutofit/>
          </a:bodyPr>
          <a:lstStyle/>
          <a:p>
            <a:pPr lvl="1" fontAlgn="auto">
              <a:lnSpc>
                <a:spcPct val="110000"/>
              </a:lnSpc>
              <a:spcAft>
                <a:spcPts val="0"/>
              </a:spcAft>
              <a:defRPr/>
            </a:pPr>
            <a:r>
              <a:rPr lang="de-DE" b="1" dirty="0"/>
              <a:t>Maßnahmen zur angepassten, bodennahen Düngeraufbringung und zur Reduktion von Erosion und Abschwemmung: </a:t>
            </a:r>
          </a:p>
          <a:p>
            <a:pPr lvl="2" fontAlgn="auto">
              <a:lnSpc>
                <a:spcPct val="110000"/>
              </a:lnSpc>
              <a:spcAft>
                <a:spcPts val="0"/>
              </a:spcAft>
              <a:buFont typeface="Arial" panose="020B0604020202020204" pitchFamily="34" charset="0"/>
              <a:buChar char="•"/>
              <a:defRPr/>
            </a:pPr>
            <a:r>
              <a:rPr lang="de-DE" dirty="0"/>
              <a:t>Einsatz von Schleppschlauch- und </a:t>
            </a:r>
            <a:r>
              <a:rPr lang="de-DE" dirty="0" err="1"/>
              <a:t>Schleppschutzapplikatoren</a:t>
            </a:r>
            <a:r>
              <a:rPr lang="de-DE" dirty="0"/>
              <a:t> (gemäß Dünge-VO Pflicht ab 2020) </a:t>
            </a:r>
            <a:r>
              <a:rPr lang="de-DE" dirty="0">
                <a:sym typeface="Wingdings" panose="05000000000000000000" pitchFamily="2" charset="2"/>
              </a:rPr>
              <a:t> verringert Abschwemmung von Tierarzneimitteln in Gewässer</a:t>
            </a:r>
            <a:endParaRPr lang="de-DE" dirty="0"/>
          </a:p>
          <a:p>
            <a:pPr lvl="2" fontAlgn="auto">
              <a:lnSpc>
                <a:spcPct val="110000"/>
              </a:lnSpc>
              <a:spcAft>
                <a:spcPts val="0"/>
              </a:spcAft>
              <a:buFont typeface="Arial" panose="020B0604020202020204" pitchFamily="34" charset="0"/>
              <a:buChar char="•"/>
              <a:defRPr/>
            </a:pPr>
            <a:r>
              <a:rPr lang="de-DE" dirty="0"/>
              <a:t>Einsatz von Injektions- oder Schlitzverfahren</a:t>
            </a:r>
          </a:p>
          <a:p>
            <a:pPr lvl="2" fontAlgn="auto">
              <a:lnSpc>
                <a:spcPct val="110000"/>
              </a:lnSpc>
              <a:spcAft>
                <a:spcPts val="0"/>
              </a:spcAft>
              <a:buFont typeface="Arial" panose="020B0604020202020204" pitchFamily="34" charset="0"/>
              <a:buChar char="•"/>
              <a:defRPr/>
            </a:pPr>
            <a:r>
              <a:rPr lang="de-DE" dirty="0"/>
              <a:t>pflanzenbedarfsgerechte und witterungsangepasste Düngung</a:t>
            </a:r>
          </a:p>
          <a:p>
            <a:pPr lvl="2" fontAlgn="auto">
              <a:spcAft>
                <a:spcPts val="0"/>
              </a:spcAft>
              <a:buFont typeface="Arial" panose="020B0604020202020204" pitchFamily="34" charset="0"/>
              <a:buChar char="•"/>
              <a:defRPr/>
            </a:pPr>
            <a:endParaRPr lang="de-DE" dirty="0"/>
          </a:p>
          <a:p>
            <a:pPr marL="324000" lvl="1" indent="-324000" fontAlgn="auto">
              <a:lnSpc>
                <a:spcPct val="110000"/>
              </a:lnSpc>
              <a:spcAft>
                <a:spcPts val="0"/>
              </a:spcAft>
              <a:buClr>
                <a:schemeClr val="tx2"/>
              </a:buClr>
              <a:buFont typeface="Wingdings" panose="05000000000000000000" pitchFamily="2" charset="2"/>
              <a:buChar char="à"/>
              <a:defRPr/>
            </a:pPr>
            <a:r>
              <a:rPr lang="de-DE" sz="2200" b="1" dirty="0">
                <a:solidFill>
                  <a:schemeClr val="accent3"/>
                </a:solidFill>
                <a:sym typeface="Wingdings" panose="05000000000000000000" pitchFamily="2" charset="2"/>
              </a:rPr>
              <a:t>Ziel: effiziente Düngeraufbringung verringert </a:t>
            </a:r>
            <a:br>
              <a:rPr lang="de-DE" sz="2200" b="1" dirty="0">
                <a:solidFill>
                  <a:schemeClr val="accent3"/>
                </a:solidFill>
                <a:sym typeface="Wingdings" panose="05000000000000000000" pitchFamily="2" charset="2"/>
              </a:rPr>
            </a:br>
            <a:r>
              <a:rPr lang="de-DE" sz="2200" b="1" dirty="0">
                <a:solidFill>
                  <a:schemeClr val="accent3"/>
                </a:solidFill>
                <a:sym typeface="Wingdings" panose="05000000000000000000" pitchFamily="2" charset="2"/>
              </a:rPr>
              <a:t>Tierarzneimittel-Emissionen</a:t>
            </a:r>
          </a:p>
          <a:p>
            <a:pPr lvl="2" fontAlgn="auto">
              <a:spcAft>
                <a:spcPts val="0"/>
              </a:spcAft>
              <a:buFont typeface="Wingdings" panose="05000000000000000000" pitchFamily="2" charset="2"/>
              <a:buChar char="à"/>
              <a:defRPr/>
            </a:pPr>
            <a:endParaRPr lang="de-DE" b="1" dirty="0"/>
          </a:p>
          <a:p>
            <a:pPr lvl="1" fontAlgn="auto">
              <a:spcAft>
                <a:spcPts val="0"/>
              </a:spcAft>
              <a:defRPr/>
            </a:pP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Aspekte bei der Verwendung von Wirtschaftsdüngern</a:t>
            </a:r>
            <a:endParaRPr lang="de-DE" dirty="0">
              <a:solidFill>
                <a:schemeClr val="bg1"/>
              </a:solidFill>
              <a:latin typeface="Calibri" panose="020F0502020204030204" pitchFamily="34"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57</a:t>
            </a:fld>
            <a:endParaRPr lang="de-DE">
              <a:solidFill>
                <a:schemeClr val="bg1"/>
              </a:solidFill>
            </a:endParaRPr>
          </a:p>
        </p:txBody>
      </p:sp>
    </p:spTree>
    <p:extLst>
      <p:ext uri="{BB962C8B-B14F-4D97-AF65-F5344CB8AC3E}">
        <p14:creationId xmlns:p14="http://schemas.microsoft.com/office/powerpoint/2010/main" val="36115362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7"/>
          <p:cNvSpPr>
            <a:spLocks noGrp="1"/>
          </p:cNvSpPr>
          <p:nvPr>
            <p:ph type="title"/>
          </p:nvPr>
        </p:nvSpPr>
        <p:spPr>
          <a:xfrm>
            <a:off x="465331" y="476672"/>
            <a:ext cx="8229600" cy="606425"/>
          </a:xfrm>
        </p:spPr>
        <p:txBody>
          <a:bodyPr/>
          <a:lstStyle/>
          <a:p>
            <a:r>
              <a:rPr lang="de-DE" dirty="0">
                <a:solidFill>
                  <a:srgbClr val="FABB00"/>
                </a:solidFill>
                <a:latin typeface="+mj-lt"/>
                <a:cs typeface="Arial" panose="020B0604020202020204" pitchFamily="34" charset="0"/>
              </a:rPr>
              <a:t>Fazit – Aspekte bei der Verwendung von Wirtschaftsdüngern</a:t>
            </a:r>
          </a:p>
        </p:txBody>
      </p:sp>
      <p:sp>
        <p:nvSpPr>
          <p:cNvPr id="10" name="Inhaltsplatzhalter 8"/>
          <p:cNvSpPr>
            <a:spLocks noGrp="1"/>
          </p:cNvSpPr>
          <p:nvPr>
            <p:ph idx="1"/>
          </p:nvPr>
        </p:nvSpPr>
        <p:spPr>
          <a:xfrm>
            <a:off x="414337" y="1493838"/>
            <a:ext cx="8003041" cy="4868862"/>
          </a:xfrm>
        </p:spPr>
        <p:txBody>
          <a:bodyPr>
            <a:normAutofit fontScale="92500" lnSpcReduction="20000"/>
          </a:bodyPr>
          <a:lstStyle/>
          <a:p>
            <a:pPr marL="285750" lvl="1" indent="-285750" fontAlgn="auto">
              <a:lnSpc>
                <a:spcPct val="150000"/>
              </a:lnSpc>
              <a:spcAft>
                <a:spcPts val="0"/>
              </a:spcAft>
              <a:buClr>
                <a:schemeClr val="tx2"/>
              </a:buClr>
              <a:buFont typeface="Wingdings" panose="05000000000000000000" pitchFamily="2" charset="2"/>
              <a:buChar char="Ø"/>
              <a:defRPr/>
            </a:pPr>
            <a:r>
              <a:rPr lang="de-DE" sz="1800" dirty="0"/>
              <a:t>Viele Synergien zwischen Vorgaben der Dünge VO und der Reduzierung von Tierarzneimitteln in Wirtschaftsdünger:</a:t>
            </a:r>
          </a:p>
          <a:p>
            <a:pPr marL="447750" lvl="2" indent="-285750" fontAlgn="auto">
              <a:lnSpc>
                <a:spcPct val="150000"/>
              </a:lnSpc>
              <a:spcAft>
                <a:spcPts val="0"/>
              </a:spcAft>
              <a:buClr>
                <a:schemeClr val="tx2"/>
              </a:buClr>
              <a:buFont typeface="Arial" panose="020B0604020202020204" pitchFamily="34" charset="0"/>
              <a:buChar char="•"/>
              <a:defRPr/>
            </a:pPr>
            <a:r>
              <a:rPr lang="de-DE" sz="1800" dirty="0"/>
              <a:t>Möglichst lange Lagerung reduzieren Antibiotika-Rückstände</a:t>
            </a:r>
          </a:p>
          <a:p>
            <a:pPr marL="447750" lvl="2" indent="-285750" fontAlgn="auto">
              <a:lnSpc>
                <a:spcPct val="150000"/>
              </a:lnSpc>
              <a:spcAft>
                <a:spcPts val="0"/>
              </a:spcAft>
              <a:buClr>
                <a:schemeClr val="tx2"/>
              </a:buClr>
              <a:buFont typeface="Arial" panose="020B0604020202020204" pitchFamily="34" charset="0"/>
              <a:buChar char="•"/>
              <a:defRPr/>
            </a:pPr>
            <a:r>
              <a:rPr lang="de-DE" sz="1800" dirty="0"/>
              <a:t>Ausbringung nach guter fachlicher Praxis vermindert Tierarzneimittel-Emissionen</a:t>
            </a:r>
          </a:p>
          <a:p>
            <a:pPr marL="447750" lvl="2" indent="-285750" fontAlgn="auto">
              <a:lnSpc>
                <a:spcPct val="150000"/>
              </a:lnSpc>
              <a:spcAft>
                <a:spcPts val="0"/>
              </a:spcAft>
              <a:buClr>
                <a:schemeClr val="tx2"/>
              </a:buClr>
              <a:buFont typeface="Arial" panose="020B0604020202020204" pitchFamily="34" charset="0"/>
              <a:buChar char="•"/>
              <a:defRPr/>
            </a:pPr>
            <a:r>
              <a:rPr lang="de-DE" sz="1800" dirty="0"/>
              <a:t>Zunehmende Möglichkeiten der Vergärung und Kompostierung führen in vielen Fällen auch zum Abbau von ausgeschiedenen Tierarzneimitteln, aber das gilt nicht für alle. </a:t>
            </a:r>
          </a:p>
          <a:p>
            <a:pPr marL="447750" lvl="2" indent="-285750" fontAlgn="auto">
              <a:lnSpc>
                <a:spcPct val="150000"/>
              </a:lnSpc>
              <a:spcAft>
                <a:spcPts val="0"/>
              </a:spcAft>
              <a:buClr>
                <a:schemeClr val="tx2"/>
              </a:buClr>
              <a:buFont typeface="Wingdings" panose="05000000000000000000" pitchFamily="2" charset="2"/>
              <a:buChar char="à"/>
              <a:defRPr/>
            </a:pPr>
            <a:r>
              <a:rPr lang="de-DE" sz="1800" dirty="0">
                <a:sym typeface="Wingdings" panose="05000000000000000000" pitchFamily="2" charset="2"/>
              </a:rPr>
              <a:t>was gar nicht in den Wirtschaftsdünger gelangt, muss auch nicht abgebaut werden</a:t>
            </a:r>
          </a:p>
          <a:p>
            <a:pPr marL="447750" lvl="2" indent="-285750" fontAlgn="auto">
              <a:lnSpc>
                <a:spcPct val="150000"/>
              </a:lnSpc>
              <a:spcAft>
                <a:spcPts val="0"/>
              </a:spcAft>
              <a:buClr>
                <a:schemeClr val="tx2"/>
              </a:buClr>
              <a:buFont typeface="Wingdings" panose="05000000000000000000" pitchFamily="2" charset="2"/>
              <a:buChar char="à"/>
              <a:defRPr/>
            </a:pPr>
            <a:r>
              <a:rPr lang="de-DE" sz="1800" dirty="0"/>
              <a:t>Mögliches Potential steckt zukünftig auch in innovative Verfahren zur industriellen Gülleaufbereitung</a:t>
            </a:r>
          </a:p>
          <a:p>
            <a:pPr lvl="2" indent="0" fontAlgn="auto">
              <a:lnSpc>
                <a:spcPct val="150000"/>
              </a:lnSpc>
              <a:spcAft>
                <a:spcPts val="0"/>
              </a:spcAft>
              <a:buClr>
                <a:schemeClr val="tx2"/>
              </a:buClr>
              <a:buNone/>
              <a:defRPr/>
            </a:pPr>
            <a:r>
              <a:rPr lang="de-DE" b="1" dirty="0">
                <a:hlinkClick r:id="rId3"/>
              </a:rPr>
              <a:t>Mehr zur Behandlung von Wirtschaftsdüngern: https://www.umweltbundesamt.de/behandlung-von-wirtschaftsduengern#Landwirtschaft-4</a:t>
            </a:r>
            <a:endParaRPr lang="de-DE" b="1" dirty="0"/>
          </a:p>
          <a:p>
            <a:pPr marL="447750" lvl="2" indent="-285750" fontAlgn="auto">
              <a:lnSpc>
                <a:spcPct val="150000"/>
              </a:lnSpc>
              <a:spcAft>
                <a:spcPts val="0"/>
              </a:spcAft>
              <a:buClr>
                <a:schemeClr val="tx2"/>
              </a:buClr>
              <a:buFont typeface="Wingdings" panose="05000000000000000000" pitchFamily="2" charset="2"/>
              <a:buChar char="à"/>
              <a:defRPr/>
            </a:pPr>
            <a:endParaRPr lang="de-DE" b="1" dirty="0"/>
          </a:p>
          <a:p>
            <a:pPr lvl="1" fontAlgn="auto">
              <a:spcAft>
                <a:spcPts val="0"/>
              </a:spcAft>
              <a:defRPr/>
            </a:pPr>
            <a:endParaRPr lang="de-DE" sz="16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mj-lt"/>
              </a:rPr>
              <a:t>Aspekte bei der Verwendung von Wirtschaftsdüngern</a:t>
            </a:r>
            <a:endParaRPr lang="de-DE" dirty="0">
              <a:solidFill>
                <a:schemeClr val="bg1"/>
              </a:solidFill>
              <a:latin typeface="+mj-lt"/>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9368A78-1FEE-458E-AD87-9505953A1440}"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58</a:t>
            </a:fld>
            <a:endParaRPr lang="de-DE">
              <a:solidFill>
                <a:schemeClr val="bg1"/>
              </a:solidFill>
            </a:endParaRPr>
          </a:p>
        </p:txBody>
      </p:sp>
    </p:spTree>
    <p:extLst>
      <p:ext uri="{BB962C8B-B14F-4D97-AF65-F5344CB8AC3E}">
        <p14:creationId xmlns:p14="http://schemas.microsoft.com/office/powerpoint/2010/main" val="1178379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latin typeface="+mj-lt"/>
                <a:cs typeface="Arial" panose="020B0604020202020204" pitchFamily="34" charset="0"/>
              </a:rPr>
              <a:t>Lernziel 6</a:t>
            </a:r>
          </a:p>
        </p:txBody>
      </p:sp>
      <p:sp>
        <p:nvSpPr>
          <p:cNvPr id="10" name="Rechteck 9"/>
          <p:cNvSpPr/>
          <p:nvPr/>
        </p:nvSpPr>
        <p:spPr>
          <a:xfrm>
            <a:off x="414338" y="149716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1. Eintragspfade und Auswirkungen von Tierarzneimitteln in der Umwelt</a:t>
            </a:r>
          </a:p>
        </p:txBody>
      </p:sp>
      <p:sp>
        <p:nvSpPr>
          <p:cNvPr id="11" name="Rechteck 10"/>
          <p:cNvSpPr/>
          <p:nvPr/>
        </p:nvSpPr>
        <p:spPr>
          <a:xfrm>
            <a:off x="414338" y="227237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latin typeface="Arial" panose="020B0604020202020204" pitchFamily="34" charset="0"/>
                <a:cs typeface="Arial" panose="020B0604020202020204" pitchFamily="34" charset="0"/>
              </a:rPr>
              <a:t>2. Verantwortung und Zielkonflikte</a:t>
            </a:r>
          </a:p>
        </p:txBody>
      </p:sp>
      <p:sp>
        <p:nvSpPr>
          <p:cNvPr id="12" name="Rechteck 11"/>
          <p:cNvSpPr/>
          <p:nvPr/>
        </p:nvSpPr>
        <p:spPr>
          <a:xfrm>
            <a:off x="414338" y="304758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3. Handlungsmöglichkeiten im präventiven Gesundheitsmanagement </a:t>
            </a:r>
          </a:p>
        </p:txBody>
      </p:sp>
      <p:sp>
        <p:nvSpPr>
          <p:cNvPr id="13" name="Rechteck 12"/>
          <p:cNvSpPr/>
          <p:nvPr/>
        </p:nvSpPr>
        <p:spPr>
          <a:xfrm>
            <a:off x="414338" y="382279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4. Aspekte bei Verordnung und Anwendung von Tierarzneimitteln</a:t>
            </a:r>
          </a:p>
        </p:txBody>
      </p:sp>
      <p:sp>
        <p:nvSpPr>
          <p:cNvPr id="14" name="Rechteck 13"/>
          <p:cNvSpPr/>
          <p:nvPr/>
        </p:nvSpPr>
        <p:spPr>
          <a:xfrm>
            <a:off x="414338" y="4598006"/>
            <a:ext cx="7974086" cy="58752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bg1"/>
                </a:solidFill>
                <a:latin typeface="Arial" panose="020B0604020202020204" pitchFamily="34" charset="0"/>
                <a:cs typeface="Arial" panose="020B0604020202020204" pitchFamily="34" charset="0"/>
              </a:rPr>
              <a:t>5. Aspekte bei der Verwendung von Wirtschaftsdüngern</a:t>
            </a:r>
          </a:p>
        </p:txBody>
      </p:sp>
      <p:sp>
        <p:nvSpPr>
          <p:cNvPr id="15" name="Rechteck 14"/>
          <p:cNvSpPr/>
          <p:nvPr/>
        </p:nvSpPr>
        <p:spPr>
          <a:xfrm>
            <a:off x="414338" y="5373216"/>
            <a:ext cx="7974086" cy="58752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de-DE" sz="1500" b="1" dirty="0">
                <a:solidFill>
                  <a:schemeClr val="tx1"/>
                </a:solidFill>
                <a:latin typeface="Arial" panose="020B0604020202020204" pitchFamily="34" charset="0"/>
                <a:cs typeface="Arial" panose="020B0604020202020204" pitchFamily="34" charset="0"/>
              </a:rPr>
              <a:t>6. Beratung und Weiterbildung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Beratung und Weiterbildung</a:t>
            </a:r>
          </a:p>
          <a:p>
            <a:endParaRPr lang="de-DE" dirty="0">
              <a:latin typeface="Calibri" charset="0"/>
            </a:endParaRP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22A1D0E8-2901-4B0B-9BF3-19C17EBE24D3}"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59</a:t>
            </a:fld>
            <a:endParaRPr lang="de-DE">
              <a:solidFill>
                <a:schemeClr val="bg1"/>
              </a:solidFill>
            </a:endParaRPr>
          </a:p>
        </p:txBody>
      </p:sp>
    </p:spTree>
    <p:extLst>
      <p:ext uri="{BB962C8B-B14F-4D97-AF65-F5344CB8AC3E}">
        <p14:creationId xmlns:p14="http://schemas.microsoft.com/office/powerpoint/2010/main" val="317540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rPr>
              <a:t>Vorstellung der Tierarzneimittelgruppen</a:t>
            </a:r>
          </a:p>
        </p:txBody>
      </p:sp>
      <p:graphicFrame>
        <p:nvGraphicFramePr>
          <p:cNvPr id="11" name="Tabelle 10" descr="Die Tabelle liefert Definitionen, Beispiele und Einsatzgebiete für die prominentesten Wirkstoffgruppen: Pharmazeutische Spezialitäten, Biologika, Antiparasitika, Antibiotika/Antiinfektiva." title="Definition, Beispiele und Einsatzgebiete der Tierarzneimittelgruppen"/>
          <p:cNvGraphicFramePr>
            <a:graphicFrameLocks noGrp="1"/>
          </p:cNvGraphicFramePr>
          <p:nvPr>
            <p:extLst>
              <p:ext uri="{D42A27DB-BD31-4B8C-83A1-F6EECF244321}">
                <p14:modId xmlns:p14="http://schemas.microsoft.com/office/powerpoint/2010/main" val="1058547338"/>
              </p:ext>
            </p:extLst>
          </p:nvPr>
        </p:nvGraphicFramePr>
        <p:xfrm>
          <a:off x="414000" y="1340768"/>
          <a:ext cx="8478480" cy="5148176"/>
        </p:xfrm>
        <a:graphic>
          <a:graphicData uri="http://schemas.openxmlformats.org/drawingml/2006/table">
            <a:tbl>
              <a:tblPr firstRow="1" bandRow="1">
                <a:tableStyleId>{21E4AEA4-8DFA-4A89-87EB-49C32662AFE0}</a:tableStyleId>
              </a:tblPr>
              <a:tblGrid>
                <a:gridCol w="1781736">
                  <a:extLst>
                    <a:ext uri="{9D8B030D-6E8A-4147-A177-3AD203B41FA5}">
                      <a16:colId xmlns:a16="http://schemas.microsoft.com/office/drawing/2014/main" val="20000"/>
                    </a:ext>
                  </a:extLst>
                </a:gridCol>
                <a:gridCol w="3016744">
                  <a:extLst>
                    <a:ext uri="{9D8B030D-6E8A-4147-A177-3AD203B41FA5}">
                      <a16:colId xmlns:a16="http://schemas.microsoft.com/office/drawing/2014/main" val="20001"/>
                    </a:ext>
                  </a:extLst>
                </a:gridCol>
                <a:gridCol w="2046410">
                  <a:extLst>
                    <a:ext uri="{9D8B030D-6E8A-4147-A177-3AD203B41FA5}">
                      <a16:colId xmlns:a16="http://schemas.microsoft.com/office/drawing/2014/main" val="20002"/>
                    </a:ext>
                  </a:extLst>
                </a:gridCol>
                <a:gridCol w="1633590">
                  <a:extLst>
                    <a:ext uri="{9D8B030D-6E8A-4147-A177-3AD203B41FA5}">
                      <a16:colId xmlns:a16="http://schemas.microsoft.com/office/drawing/2014/main" val="20003"/>
                    </a:ext>
                  </a:extLst>
                </a:gridCol>
              </a:tblGrid>
              <a:tr h="630085">
                <a:tc>
                  <a:txBody>
                    <a:bodyPr/>
                    <a:lstStyle/>
                    <a:p>
                      <a:pPr algn="ctr"/>
                      <a:r>
                        <a:rPr lang="de-DE" sz="1500" dirty="0">
                          <a:solidFill>
                            <a:schemeClr val="tx1"/>
                          </a:solidFill>
                          <a:latin typeface="Arial" panose="020B0604020202020204" pitchFamily="34" charset="0"/>
                          <a:cs typeface="Arial" panose="020B0604020202020204" pitchFamily="34" charset="0"/>
                        </a:rPr>
                        <a:t>Tierarzneimittel-</a:t>
                      </a:r>
                    </a:p>
                    <a:p>
                      <a:pPr algn="ctr"/>
                      <a:r>
                        <a:rPr lang="de-DE" sz="1500" dirty="0">
                          <a:solidFill>
                            <a:schemeClr val="tx1"/>
                          </a:solidFill>
                          <a:latin typeface="Arial" panose="020B0604020202020204" pitchFamily="34" charset="0"/>
                          <a:cs typeface="Arial" panose="020B0604020202020204" pitchFamily="34" charset="0"/>
                        </a:rPr>
                        <a:t>sparten</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Definition nach Bundesverband für Tiergesundheit (</a:t>
                      </a:r>
                      <a:r>
                        <a:rPr lang="de-DE" sz="1500" b="1" kern="1200" dirty="0" err="1">
                          <a:solidFill>
                            <a:schemeClr val="tx1"/>
                          </a:solidFill>
                          <a:latin typeface="Arial" panose="020B0604020202020204" pitchFamily="34" charset="0"/>
                          <a:ea typeface="+mn-ea"/>
                          <a:cs typeface="Arial" panose="020B0604020202020204" pitchFamily="34" charset="0"/>
                        </a:rPr>
                        <a:t>BfT</a:t>
                      </a:r>
                      <a:r>
                        <a:rPr lang="de-DE" sz="1500" b="1" kern="1200" dirty="0">
                          <a:solidFill>
                            <a:schemeClr val="tx1"/>
                          </a:solidFill>
                          <a:latin typeface="Arial" panose="020B0604020202020204" pitchFamily="34" charset="0"/>
                          <a:ea typeface="+mn-ea"/>
                          <a:cs typeface="Arial" panose="020B0604020202020204" pitchFamily="34" charset="0"/>
                        </a:rPr>
                        <a:t>)</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Beispiele</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Einsatzgebiete</a:t>
                      </a:r>
                    </a:p>
                  </a:txBody>
                  <a:tcPr anchor="ctr"/>
                </a:tc>
                <a:extLst>
                  <a:ext uri="{0D108BD9-81ED-4DB2-BD59-A6C34878D82A}">
                    <a16:rowId xmlns:a16="http://schemas.microsoft.com/office/drawing/2014/main" val="10000"/>
                  </a:ext>
                </a:extLst>
              </a:tr>
              <a:tr h="1422786">
                <a:tc>
                  <a:txBody>
                    <a:bodyPr/>
                    <a:lstStyle/>
                    <a:p>
                      <a:pPr marL="71755" algn="ctr">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Pharmazeutische Spezialitäten</a:t>
                      </a:r>
                    </a:p>
                  </a:txBody>
                  <a:tcPr marL="59524" marR="59524" marT="15432" marB="15432" anchor="ctr"/>
                </a:tc>
                <a:tc>
                  <a:txBody>
                    <a:bodyPr/>
                    <a:lstStyle/>
                    <a:p>
                      <a:pPr algn="ctr"/>
                      <a:r>
                        <a:rPr lang="de-DE" sz="1500" b="0" dirty="0">
                          <a:latin typeface="Arial" panose="020B0604020202020204" pitchFamily="34" charset="0"/>
                          <a:cs typeface="Arial" panose="020B0604020202020204" pitchFamily="34" charset="0"/>
                        </a:rPr>
                        <a:t>Produkte zur Gesunderhaltung der Tiere, z. B. entzündungs-hemmende Mittel, Herz-Kreislaufpräparate, Vitamine und Hormone </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baseline="0" dirty="0">
                          <a:solidFill>
                            <a:schemeClr val="tx1"/>
                          </a:solidFill>
                          <a:latin typeface="Arial" panose="020B0604020202020204" pitchFamily="34" charset="0"/>
                          <a:cs typeface="Arial" panose="020B0604020202020204" pitchFamily="34" charset="0"/>
                        </a:rPr>
                        <a:t>Schmerzmittel, Blutverdünner, </a:t>
                      </a:r>
                      <a:br>
                        <a:rPr lang="de-DE" sz="1500" baseline="0" dirty="0">
                          <a:solidFill>
                            <a:schemeClr val="tx1"/>
                          </a:solidFill>
                          <a:latin typeface="Arial" panose="020B0604020202020204" pitchFamily="34" charset="0"/>
                          <a:cs typeface="Arial" panose="020B0604020202020204" pitchFamily="34" charset="0"/>
                        </a:rPr>
                      </a:br>
                      <a:r>
                        <a:rPr lang="de-DE" sz="1500" baseline="0" dirty="0">
                          <a:solidFill>
                            <a:schemeClr val="tx1"/>
                          </a:solidFill>
                          <a:latin typeface="Arial" panose="020B0604020202020204" pitchFamily="34" charset="0"/>
                          <a:cs typeface="Arial" panose="020B0604020202020204" pitchFamily="34" charset="0"/>
                        </a:rPr>
                        <a:t>Nicht-</a:t>
                      </a:r>
                      <a:r>
                        <a:rPr lang="de-DE" sz="1500" baseline="0" dirty="0" err="1">
                          <a:solidFill>
                            <a:schemeClr val="tx1"/>
                          </a:solidFill>
                          <a:latin typeface="Arial" panose="020B0604020202020204" pitchFamily="34" charset="0"/>
                          <a:cs typeface="Arial" panose="020B0604020202020204" pitchFamily="34" charset="0"/>
                        </a:rPr>
                        <a:t>steroidale</a:t>
                      </a:r>
                      <a:r>
                        <a:rPr lang="de-DE" sz="1500" baseline="0" dirty="0">
                          <a:solidFill>
                            <a:schemeClr val="tx1"/>
                          </a:solidFill>
                          <a:latin typeface="Arial" panose="020B0604020202020204" pitchFamily="34" charset="0"/>
                          <a:cs typeface="Arial" panose="020B0604020202020204" pitchFamily="34" charset="0"/>
                        </a:rPr>
                        <a:t> </a:t>
                      </a:r>
                      <a:r>
                        <a:rPr lang="de-DE" sz="1500" baseline="0" dirty="0" err="1">
                          <a:solidFill>
                            <a:schemeClr val="tx1"/>
                          </a:solidFill>
                          <a:latin typeface="Arial" panose="020B0604020202020204" pitchFamily="34" charset="0"/>
                          <a:cs typeface="Arial" panose="020B0604020202020204" pitchFamily="34" charset="0"/>
                        </a:rPr>
                        <a:t>Entzündungshemmer</a:t>
                      </a:r>
                      <a:r>
                        <a:rPr lang="de-DE" sz="1500" baseline="0" dirty="0">
                          <a:solidFill>
                            <a:schemeClr val="tx1"/>
                          </a:solidFill>
                          <a:latin typeface="Arial" panose="020B0604020202020204" pitchFamily="34" charset="0"/>
                          <a:cs typeface="Arial" panose="020B0604020202020204" pitchFamily="34" charset="0"/>
                        </a:rPr>
                        <a:t>(NSAID)</a:t>
                      </a:r>
                      <a:r>
                        <a:rPr lang="de-DE" sz="1500" dirty="0">
                          <a:solidFill>
                            <a:srgbClr val="FF0000"/>
                          </a:solidFill>
                          <a:latin typeface="Arial" panose="020B0604020202020204" pitchFamily="34" charset="0"/>
                          <a:cs typeface="Arial" panose="020B0604020202020204" pitchFamily="34" charset="0"/>
                        </a:rPr>
                        <a:t> </a:t>
                      </a:r>
                      <a:endParaRPr lang="de-DE" sz="15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de-DE" sz="1500" dirty="0">
                          <a:solidFill>
                            <a:schemeClr val="tx1"/>
                          </a:solidFill>
                          <a:latin typeface="Arial" panose="020B0604020202020204" pitchFamily="34" charset="0"/>
                          <a:cs typeface="Arial" panose="020B0604020202020204" pitchFamily="34" charset="0"/>
                        </a:rPr>
                        <a:t>Therapie</a:t>
                      </a:r>
                    </a:p>
                  </a:txBody>
                  <a:tcPr anchor="ctr"/>
                </a:tc>
                <a:extLst>
                  <a:ext uri="{0D108BD9-81ED-4DB2-BD59-A6C34878D82A}">
                    <a16:rowId xmlns:a16="http://schemas.microsoft.com/office/drawing/2014/main" val="10001"/>
                  </a:ext>
                </a:extLst>
              </a:tr>
              <a:tr h="790886">
                <a:tc>
                  <a:txBody>
                    <a:bodyPr/>
                    <a:lstStyle/>
                    <a:p>
                      <a:pPr marL="71755" algn="ctr">
                        <a:spcBef>
                          <a:spcPts val="600"/>
                        </a:spcBef>
                        <a:spcAft>
                          <a:spcPts val="600"/>
                        </a:spcAft>
                      </a:pPr>
                      <a:r>
                        <a:rPr lang="de-DE" sz="1500" dirty="0" err="1">
                          <a:effectLst/>
                          <a:latin typeface="Arial" panose="020B0604020202020204" pitchFamily="34" charset="0"/>
                          <a:ea typeface="Times New Roman" panose="02020603050405020304" pitchFamily="18" charset="0"/>
                          <a:cs typeface="Arial" panose="020B0604020202020204" pitchFamily="34" charset="0"/>
                        </a:rPr>
                        <a:t>Biologika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marL="59524" marR="59524" marT="15432" marB="15432" anchor="ctr"/>
                </a:tc>
                <a:tc>
                  <a:txBody>
                    <a:bodyPr/>
                    <a:lstStyle/>
                    <a:p>
                      <a:pPr algn="ctr"/>
                      <a:r>
                        <a:rPr lang="de-DE" sz="1500" b="0" dirty="0">
                          <a:latin typeface="Arial" panose="020B0604020202020204" pitchFamily="34" charset="0"/>
                          <a:cs typeface="Arial" panose="020B0604020202020204" pitchFamily="34" charset="0"/>
                        </a:rPr>
                        <a:t>Produkte zur Steigerung der Immunabwehr des Körpers </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a:latin typeface="Arial" panose="020B0604020202020204" pitchFamily="34" charset="0"/>
                          <a:cs typeface="Arial" panose="020B0604020202020204" pitchFamily="34" charset="0"/>
                        </a:rPr>
                        <a:t>Impfstoffe, Enzyme, Antikörper, Gerinnungsfaktoren</a:t>
                      </a:r>
                    </a:p>
                  </a:txBody>
                  <a:tcPr anchor="ctr"/>
                </a:tc>
                <a:tc>
                  <a:txBody>
                    <a:bodyPr/>
                    <a:lstStyle/>
                    <a:p>
                      <a:pPr algn="ctr"/>
                      <a:r>
                        <a:rPr lang="de-DE" sz="1500" dirty="0">
                          <a:latin typeface="Arial" panose="020B0604020202020204" pitchFamily="34" charset="0"/>
                          <a:cs typeface="Arial" panose="020B0604020202020204" pitchFamily="34" charset="0"/>
                        </a:rPr>
                        <a:t>Diagnostik, Therapie</a:t>
                      </a:r>
                    </a:p>
                  </a:txBody>
                  <a:tcPr anchor="ctr"/>
                </a:tc>
                <a:extLst>
                  <a:ext uri="{0D108BD9-81ED-4DB2-BD59-A6C34878D82A}">
                    <a16:rowId xmlns:a16="http://schemas.microsoft.com/office/drawing/2014/main" val="10002"/>
                  </a:ext>
                </a:extLst>
              </a:tr>
              <a:tr h="790886">
                <a:tc>
                  <a:txBody>
                    <a:bodyPr/>
                    <a:lstStyle/>
                    <a:p>
                      <a:pPr marL="71755" algn="ctr">
                        <a:spcBef>
                          <a:spcPts val="600"/>
                        </a:spcBef>
                        <a:spcAft>
                          <a:spcPts val="600"/>
                        </a:spcAft>
                      </a:pPr>
                      <a:r>
                        <a:rPr lang="de-DE" sz="1500">
                          <a:effectLst/>
                          <a:latin typeface="Arial" panose="020B0604020202020204" pitchFamily="34" charset="0"/>
                          <a:ea typeface="Times New Roman" panose="02020603050405020304" pitchFamily="18" charset="0"/>
                          <a:cs typeface="Arial" panose="020B0604020202020204" pitchFamily="34" charset="0"/>
                        </a:rPr>
                        <a:t>Antiparasitika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marL="59524" marR="59524" marT="15432" marB="15432" anchor="ctr"/>
                </a:tc>
                <a:tc>
                  <a:txBody>
                    <a:bodyPr/>
                    <a:lstStyle/>
                    <a:p>
                      <a:pPr algn="ctr"/>
                      <a:r>
                        <a:rPr lang="de-DE" sz="1500" b="0" dirty="0">
                          <a:latin typeface="Arial" panose="020B0604020202020204" pitchFamily="34" charset="0"/>
                          <a:cs typeface="Arial" panose="020B0604020202020204" pitchFamily="34" charset="0"/>
                        </a:rPr>
                        <a:t>Präparate zur Bekämpfung von Parasiten am und im Wirtstier</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err="1">
                          <a:latin typeface="Arial" panose="020B0604020202020204" pitchFamily="34" charset="0"/>
                          <a:cs typeface="Arial" panose="020B0604020202020204" pitchFamily="34" charset="0"/>
                        </a:rPr>
                        <a:t>Repellentien</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Anthelminthika</a:t>
                      </a:r>
                      <a:r>
                        <a:rPr lang="de-DE" sz="1500" dirty="0">
                          <a:latin typeface="Arial" panose="020B0604020202020204" pitchFamily="34" charset="0"/>
                          <a:cs typeface="Arial" panose="020B0604020202020204" pitchFamily="34" charset="0"/>
                        </a:rPr>
                        <a:t>,</a:t>
                      </a:r>
                      <a:r>
                        <a:rPr lang="de-DE" sz="1500" baseline="0" dirty="0">
                          <a:latin typeface="Arial" panose="020B0604020202020204" pitchFamily="34" charset="0"/>
                          <a:cs typeface="Arial" panose="020B0604020202020204" pitchFamily="34" charset="0"/>
                        </a:rPr>
                        <a:t> </a:t>
                      </a:r>
                      <a:r>
                        <a:rPr lang="de-DE" sz="1500" baseline="0" dirty="0" err="1">
                          <a:latin typeface="Arial" panose="020B0604020202020204" pitchFamily="34" charset="0"/>
                          <a:cs typeface="Arial" panose="020B0604020202020204" pitchFamily="34" charset="0"/>
                        </a:rPr>
                        <a:t>Antiprotozoika</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a:latin typeface="Arial" panose="020B0604020202020204" pitchFamily="34" charset="0"/>
                          <a:cs typeface="Arial" panose="020B0604020202020204" pitchFamily="34" charset="0"/>
                        </a:rPr>
                        <a:t>Behandlung</a:t>
                      </a:r>
                      <a:r>
                        <a:rPr lang="de-DE" sz="1500" baseline="0" dirty="0">
                          <a:latin typeface="Arial" panose="020B0604020202020204" pitchFamily="34" charset="0"/>
                          <a:cs typeface="Arial" panose="020B0604020202020204" pitchFamily="34" charset="0"/>
                        </a:rPr>
                        <a:t>, Vorbeugung</a:t>
                      </a:r>
                      <a:endParaRPr lang="de-DE" sz="15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1366378">
                <a:tc>
                  <a:txBody>
                    <a:bodyPr/>
                    <a:lstStyle/>
                    <a:p>
                      <a:pPr marL="71755" algn="ctr">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Antiinfektiva</a:t>
                      </a:r>
                    </a:p>
                  </a:txBody>
                  <a:tcPr marL="59524" marR="59524" marT="15432" marB="15432" anchor="ctr"/>
                </a:tc>
                <a:tc>
                  <a:txBody>
                    <a:bodyPr/>
                    <a:lstStyle/>
                    <a:p>
                      <a:pPr algn="ctr"/>
                      <a:r>
                        <a:rPr lang="de-DE" sz="1500" b="0" dirty="0">
                          <a:latin typeface="Arial" panose="020B0604020202020204" pitchFamily="34" charset="0"/>
                          <a:cs typeface="Arial" panose="020B0604020202020204" pitchFamily="34" charset="0"/>
                        </a:rPr>
                        <a:t>Therapeutika zur Bekämpfung von Infektionskrankheiten </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err="1">
                          <a:latin typeface="Arial" panose="020B0604020202020204" pitchFamily="34" charset="0"/>
                          <a:cs typeface="Arial" panose="020B0604020202020204" pitchFamily="34" charset="0"/>
                        </a:rPr>
                        <a:t>Aminoglycoside</a:t>
                      </a:r>
                      <a:r>
                        <a:rPr lang="de-DE" sz="1500" dirty="0">
                          <a:latin typeface="Arial" panose="020B0604020202020204" pitchFamily="34" charset="0"/>
                          <a:cs typeface="Arial" panose="020B0604020202020204" pitchFamily="34" charset="0"/>
                        </a:rPr>
                        <a:t>, </a:t>
                      </a:r>
                      <a:r>
                        <a:rPr lang="de-DE" sz="1500" dirty="0" err="1">
                          <a:latin typeface="Arial" panose="020B0604020202020204" pitchFamily="34" charset="0"/>
                          <a:cs typeface="Arial" panose="020B0604020202020204" pitchFamily="34" charset="0"/>
                        </a:rPr>
                        <a:t>Cephalosporine</a:t>
                      </a:r>
                      <a:r>
                        <a:rPr lang="de-DE" sz="1500" dirty="0">
                          <a:latin typeface="Arial" panose="020B0604020202020204" pitchFamily="34" charset="0"/>
                          <a:cs typeface="Arial" panose="020B0604020202020204" pitchFamily="34" charset="0"/>
                        </a:rPr>
                        <a:t>, Makrolide,</a:t>
                      </a:r>
                      <a:r>
                        <a:rPr lang="de-DE" sz="1500" baseline="0" dirty="0">
                          <a:latin typeface="Arial" panose="020B0604020202020204" pitchFamily="34" charset="0"/>
                          <a:cs typeface="Arial" panose="020B0604020202020204" pitchFamily="34" charset="0"/>
                        </a:rPr>
                        <a:t> Penicilline, Sulfonamide, Tetrazykline</a:t>
                      </a:r>
                    </a:p>
                  </a:txBody>
                  <a:tcPr anchor="ctr"/>
                </a:tc>
                <a:tc>
                  <a:txBody>
                    <a:bodyPr/>
                    <a:lstStyle/>
                    <a:p>
                      <a:pPr algn="ctr"/>
                      <a:r>
                        <a:rPr lang="de-DE" sz="1500" dirty="0">
                          <a:latin typeface="Arial" panose="020B0604020202020204" pitchFamily="34" charset="0"/>
                          <a:cs typeface="Arial" panose="020B0604020202020204" pitchFamily="34" charset="0"/>
                        </a:rPr>
                        <a:t>Lokale,</a:t>
                      </a:r>
                      <a:r>
                        <a:rPr lang="de-DE" sz="1500" baseline="0" dirty="0">
                          <a:latin typeface="Arial" panose="020B0604020202020204" pitchFamily="34" charset="0"/>
                          <a:cs typeface="Arial" panose="020B0604020202020204" pitchFamily="34" charset="0"/>
                        </a:rPr>
                        <a:t> systemische Therapie</a:t>
                      </a:r>
                      <a:endParaRPr lang="de-DE" sz="15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fortgeschrittene Lernende im Bereich Landwirtschaft</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6</a:t>
            </a:fld>
            <a:endParaRPr lang="de-DE" dirty="0">
              <a:latin typeface="+mn-lt"/>
            </a:endParaRPr>
          </a:p>
        </p:txBody>
      </p:sp>
    </p:spTree>
    <p:extLst>
      <p:ext uri="{BB962C8B-B14F-4D97-AF65-F5344CB8AC3E}">
        <p14:creationId xmlns:p14="http://schemas.microsoft.com/office/powerpoint/2010/main" val="13475858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Beratungsangebote</a:t>
            </a:r>
          </a:p>
        </p:txBody>
      </p:sp>
      <p:sp>
        <p:nvSpPr>
          <p:cNvPr id="27" name="Richtungspfeil 26"/>
          <p:cNvSpPr/>
          <p:nvPr/>
        </p:nvSpPr>
        <p:spPr>
          <a:xfrm>
            <a:off x="467545" y="1772816"/>
            <a:ext cx="2808311"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Tierärzte</a:t>
            </a:r>
          </a:p>
        </p:txBody>
      </p:sp>
      <p:sp>
        <p:nvSpPr>
          <p:cNvPr id="15" name="Richtungspfeil 14"/>
          <p:cNvSpPr/>
          <p:nvPr/>
        </p:nvSpPr>
        <p:spPr>
          <a:xfrm>
            <a:off x="467544" y="2348880"/>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Berufskollegen</a:t>
            </a:r>
          </a:p>
        </p:txBody>
      </p:sp>
      <p:sp>
        <p:nvSpPr>
          <p:cNvPr id="17" name="Richtungspfeil 16"/>
          <p:cNvSpPr/>
          <p:nvPr/>
        </p:nvSpPr>
        <p:spPr>
          <a:xfrm>
            <a:off x="467544" y="2924944"/>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Züchter</a:t>
            </a:r>
          </a:p>
        </p:txBody>
      </p:sp>
      <p:sp>
        <p:nvSpPr>
          <p:cNvPr id="18" name="Richtungspfeil 17"/>
          <p:cNvSpPr/>
          <p:nvPr/>
        </p:nvSpPr>
        <p:spPr>
          <a:xfrm>
            <a:off x="467544" y="3501008"/>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Hersteller</a:t>
            </a:r>
          </a:p>
        </p:txBody>
      </p:sp>
      <p:sp>
        <p:nvSpPr>
          <p:cNvPr id="19" name="Richtungspfeil 18"/>
          <p:cNvSpPr/>
          <p:nvPr/>
        </p:nvSpPr>
        <p:spPr>
          <a:xfrm>
            <a:off x="467544" y="4077072"/>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Futtermittelhersteller</a:t>
            </a:r>
          </a:p>
        </p:txBody>
      </p:sp>
      <p:sp>
        <p:nvSpPr>
          <p:cNvPr id="20" name="Richtungspfeil 19"/>
          <p:cNvSpPr/>
          <p:nvPr/>
        </p:nvSpPr>
        <p:spPr>
          <a:xfrm>
            <a:off x="467544" y="4653136"/>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Erzeugergemeinschaft</a:t>
            </a:r>
          </a:p>
        </p:txBody>
      </p:sp>
      <p:sp>
        <p:nvSpPr>
          <p:cNvPr id="21" name="Richtungspfeil 20"/>
          <p:cNvSpPr/>
          <p:nvPr/>
        </p:nvSpPr>
        <p:spPr>
          <a:xfrm>
            <a:off x="467544" y="5229200"/>
            <a:ext cx="2808312" cy="504056"/>
          </a:xfrm>
          <a:prstGeom prst="homePlat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DE" sz="1500" dirty="0">
                <a:ln w="0"/>
                <a:solidFill>
                  <a:schemeClr val="tx1"/>
                </a:solidFill>
                <a:latin typeface="Arial" panose="020B0604020202020204" pitchFamily="34" charset="0"/>
                <a:cs typeface="Arial" panose="020B0604020202020204" pitchFamily="34" charset="0"/>
              </a:rPr>
              <a:t>Landwirtschaftskammer</a:t>
            </a:r>
          </a:p>
        </p:txBody>
      </p:sp>
      <p:pic>
        <p:nvPicPr>
          <p:cNvPr id="22" name="Grafik 21" descr="Zeichnung eines Landwirts, der Tierarzneimittel in einen Eimer schüttet. Zeichnungen von Nutztieren: Kalb, Schwein, Pute" title="Landwirt mit Nutztieren"/>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5784" y="1700807"/>
            <a:ext cx="2912400" cy="3816425"/>
          </a:xfrm>
          <a:prstGeom prst="rect">
            <a:avLst/>
          </a:prstGeom>
        </p:spPr>
      </p:pic>
      <p:sp>
        <p:nvSpPr>
          <p:cNvPr id="29" name="Rechteck 28"/>
          <p:cNvSpPr/>
          <p:nvPr/>
        </p:nvSpPr>
        <p:spPr>
          <a:xfrm>
            <a:off x="6151418" y="2343795"/>
            <a:ext cx="2885078" cy="2885405"/>
          </a:xfrm>
          <a:prstGeom prst="rect">
            <a:avLst/>
          </a:prstGeom>
        </p:spPr>
        <p:txBody>
          <a:bodyPr wrap="square">
            <a:spAutoFit/>
          </a:bodyPr>
          <a:lstStyle/>
          <a:p>
            <a:pPr marL="285750" lvl="1" indent="-285750" fontAlgn="auto">
              <a:lnSpc>
                <a:spcPct val="110000"/>
              </a:lnSpc>
              <a:spcBef>
                <a:spcPts val="0"/>
              </a:spcBef>
              <a:spcAft>
                <a:spcPts val="0"/>
              </a:spcAft>
              <a:buFont typeface="Arial" panose="020B0604020202020204" pitchFamily="34" charset="0"/>
              <a:buChar char="•"/>
              <a:defRPr/>
            </a:pPr>
            <a:r>
              <a:rPr lang="de-DE" sz="1500" dirty="0">
                <a:latin typeface="Arial" panose="020B0604020202020204" pitchFamily="34" charset="0"/>
                <a:cs typeface="Arial" panose="020B0604020202020204" pitchFamily="34" charset="0"/>
              </a:rPr>
              <a:t>Lösungsorientierte Beratung beugt Betriebsblindheit vor</a:t>
            </a:r>
          </a:p>
          <a:p>
            <a:pPr marL="285750" lvl="1" indent="-285750" fontAlgn="auto">
              <a:lnSpc>
                <a:spcPct val="110000"/>
              </a:lnSpc>
              <a:spcBef>
                <a:spcPts val="0"/>
              </a:spcBef>
              <a:spcAft>
                <a:spcPts val="0"/>
              </a:spcAft>
              <a:buFont typeface="Arial" panose="020B0604020202020204" pitchFamily="34" charset="0"/>
              <a:buChar char="•"/>
              <a:defRPr/>
            </a:pPr>
            <a:endParaRPr lang="de-DE" sz="1500" dirty="0">
              <a:latin typeface="Arial" panose="020B0604020202020204" pitchFamily="34" charset="0"/>
              <a:cs typeface="Arial" panose="020B0604020202020204" pitchFamily="34" charset="0"/>
            </a:endParaRPr>
          </a:p>
          <a:p>
            <a:pPr marL="285750" lvl="1" indent="-285750" fontAlgn="auto">
              <a:lnSpc>
                <a:spcPct val="110000"/>
              </a:lnSpc>
              <a:spcBef>
                <a:spcPts val="0"/>
              </a:spcBef>
              <a:spcAft>
                <a:spcPts val="0"/>
              </a:spcAft>
              <a:buFont typeface="Arial" panose="020B0604020202020204" pitchFamily="34" charset="0"/>
              <a:buChar char="•"/>
              <a:defRPr/>
            </a:pPr>
            <a:r>
              <a:rPr lang="de-DE" sz="1500" dirty="0">
                <a:latin typeface="Arial" panose="020B0604020202020204" pitchFamily="34" charset="0"/>
                <a:cs typeface="Arial" panose="020B0604020202020204" pitchFamily="34" charset="0"/>
              </a:rPr>
              <a:t>Umsetzung von Beratungs-empfehlungen schärft Bewusstsein für eigene Entscheidungen</a:t>
            </a:r>
          </a:p>
          <a:p>
            <a:pPr marL="285750" lvl="1" indent="-285750" fontAlgn="auto">
              <a:lnSpc>
                <a:spcPct val="110000"/>
              </a:lnSpc>
              <a:spcBef>
                <a:spcPts val="0"/>
              </a:spcBef>
              <a:spcAft>
                <a:spcPts val="0"/>
              </a:spcAft>
              <a:buFont typeface="Arial" panose="020B0604020202020204" pitchFamily="34" charset="0"/>
              <a:buChar char="•"/>
              <a:defRPr/>
            </a:pPr>
            <a:endParaRPr lang="de-DE" sz="1500" dirty="0">
              <a:latin typeface="Arial" panose="020B0604020202020204" pitchFamily="34" charset="0"/>
              <a:cs typeface="Arial" panose="020B0604020202020204" pitchFamily="34" charset="0"/>
            </a:endParaRPr>
          </a:p>
          <a:p>
            <a:pPr marL="285750" lvl="1" indent="-285750" fontAlgn="auto">
              <a:lnSpc>
                <a:spcPct val="110000"/>
              </a:lnSpc>
              <a:spcBef>
                <a:spcPts val="0"/>
              </a:spcBef>
              <a:spcAft>
                <a:spcPts val="0"/>
              </a:spcAft>
              <a:buFont typeface="Arial" panose="020B0604020202020204" pitchFamily="34" charset="0"/>
              <a:buChar char="•"/>
              <a:defRPr/>
            </a:pPr>
            <a:r>
              <a:rPr lang="de-DE" sz="1500" dirty="0">
                <a:latin typeface="Arial" panose="020B0604020202020204" pitchFamily="34" charset="0"/>
                <a:cs typeface="Arial" panose="020B0604020202020204" pitchFamily="34" charset="0"/>
              </a:rPr>
              <a:t>Einbeziehung aller Beteiligten in Entscheidungsfindung</a:t>
            </a: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Beratung und Weiterbildung</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92277491-51EF-4B66-88AD-46C83D8E2F2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60</a:t>
            </a:fld>
            <a:endParaRPr lang="de-DE">
              <a:solidFill>
                <a:schemeClr val="bg1"/>
              </a:solidFill>
            </a:endParaRPr>
          </a:p>
        </p:txBody>
      </p:sp>
    </p:spTree>
    <p:extLst>
      <p:ext uri="{BB962C8B-B14F-4D97-AF65-F5344CB8AC3E}">
        <p14:creationId xmlns:p14="http://schemas.microsoft.com/office/powerpoint/2010/main" val="34369779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Weiterbildung und Kommunikation</a:t>
            </a:r>
          </a:p>
        </p:txBody>
      </p:sp>
      <p:sp>
        <p:nvSpPr>
          <p:cNvPr id="9" name="Inhaltsplatzhalter 8"/>
          <p:cNvSpPr>
            <a:spLocks noGrp="1"/>
          </p:cNvSpPr>
          <p:nvPr>
            <p:ph idx="1"/>
          </p:nvPr>
        </p:nvSpPr>
        <p:spPr>
          <a:xfrm>
            <a:off x="414338" y="1493838"/>
            <a:ext cx="7181998"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t>Kontinuierlich neue Informationen verfügbar</a:t>
            </a:r>
          </a:p>
          <a:p>
            <a:pPr marL="162000" lvl="1" indent="-162000" fontAlgn="auto">
              <a:lnSpc>
                <a:spcPct val="110000"/>
              </a:lnSpc>
              <a:spcAft>
                <a:spcPts val="0"/>
              </a:spcAft>
              <a:buFont typeface="Arial" panose="020B0604020202020204" pitchFamily="34" charset="0"/>
              <a:buChar char="•"/>
              <a:defRPr/>
            </a:pPr>
            <a:r>
              <a:rPr lang="de-DE" dirty="0"/>
              <a:t>Nutzung von Fachzeitschriften, um auf dem neusten Stand zu bleiben</a:t>
            </a:r>
          </a:p>
          <a:p>
            <a:pPr marL="162000" lvl="1" indent="-162000" fontAlgn="auto">
              <a:lnSpc>
                <a:spcPct val="110000"/>
              </a:lnSpc>
              <a:spcAft>
                <a:spcPts val="0"/>
              </a:spcAft>
              <a:buFont typeface="Arial" panose="020B0604020202020204" pitchFamily="34" charset="0"/>
              <a:buChar char="•"/>
              <a:defRPr/>
            </a:pPr>
            <a:r>
              <a:rPr lang="de-DE" dirty="0"/>
              <a:t>Weiterbildungsveranstaltungen besuchen und sich häufig mit Kolleginnen/Kollegen austauschen</a:t>
            </a:r>
          </a:p>
          <a:p>
            <a:pPr marL="162000" lvl="1" indent="-162000" fontAlgn="auto">
              <a:lnSpc>
                <a:spcPct val="110000"/>
              </a:lnSpc>
              <a:spcAft>
                <a:spcPts val="0"/>
              </a:spcAft>
              <a:buFont typeface="Arial" panose="020B0604020202020204" pitchFamily="34" charset="0"/>
              <a:buChar char="•"/>
              <a:defRPr/>
            </a:pPr>
            <a:r>
              <a:rPr lang="de-DE" dirty="0"/>
              <a:t>Anregungen notieren und nach kontinuierlicher Verbesserung streben</a:t>
            </a:r>
          </a:p>
          <a:p>
            <a:pPr marL="162000" lvl="1" indent="-162000" fontAlgn="auto">
              <a:lnSpc>
                <a:spcPct val="110000"/>
              </a:lnSpc>
              <a:spcAft>
                <a:spcPts val="0"/>
              </a:spcAft>
              <a:buFont typeface="Arial" panose="020B0604020202020204" pitchFamily="34" charset="0"/>
              <a:buChar char="•"/>
              <a:defRPr/>
            </a:pPr>
            <a:r>
              <a:rPr lang="de-DE" dirty="0"/>
              <a:t>Dokumentation der Veränderungen und anschließende Auswertung (hierbei können Beraterinnen/Berater helfen)</a:t>
            </a:r>
          </a:p>
          <a:p>
            <a:pPr marL="162000" lvl="1" indent="-162000" fontAlgn="auto">
              <a:lnSpc>
                <a:spcPct val="110000"/>
              </a:lnSpc>
              <a:spcAft>
                <a:spcPts val="0"/>
              </a:spcAft>
              <a:buFont typeface="Arial" panose="020B0604020202020204" pitchFamily="34" charset="0"/>
              <a:buChar char="•"/>
              <a:defRPr/>
            </a:pPr>
            <a:r>
              <a:rPr lang="de-DE" dirty="0"/>
              <a:t>Kommunikation ist ein wichtiger Baustein der Prävention</a:t>
            </a:r>
          </a:p>
          <a:p>
            <a:pPr marL="162000" lvl="1" indent="-162000" fontAlgn="auto">
              <a:lnSpc>
                <a:spcPct val="110000"/>
              </a:lnSpc>
              <a:spcAft>
                <a:spcPts val="0"/>
              </a:spcAft>
              <a:buFont typeface="Arial" panose="020B0604020202020204" pitchFamily="34" charset="0"/>
              <a:buChar char="•"/>
              <a:defRPr/>
            </a:pPr>
            <a:r>
              <a:rPr lang="de-DE" dirty="0"/>
              <a:t>Ganzheitliche Entscheidungen (Berücksichtigung von Tierschutz, Umweltschutz und Arbeitsschutz) können besser auf Basis eines Austausches mit unterschiedlichen Personen getroffen werden.</a:t>
            </a:r>
          </a:p>
          <a:p>
            <a:pPr marL="162000" lvl="1" indent="-162000" fontAlgn="auto">
              <a:lnSpc>
                <a:spcPct val="110000"/>
              </a:lnSpc>
              <a:spcAft>
                <a:spcPts val="0"/>
              </a:spcAft>
              <a:buFont typeface="Arial" panose="020B0604020202020204" pitchFamily="34" charset="0"/>
              <a:buChar char="•"/>
              <a:defRPr/>
            </a:pPr>
            <a:r>
              <a:rPr lang="de-DE" b="1" dirty="0"/>
              <a:t>„</a:t>
            </a:r>
            <a:r>
              <a:rPr lang="de-DE" i="1" dirty="0"/>
              <a:t>Man erblickt nur, was man schon weiß und versteht</a:t>
            </a:r>
            <a:r>
              <a:rPr lang="de-DE" b="1" i="1" dirty="0"/>
              <a:t>.</a:t>
            </a:r>
            <a:r>
              <a:rPr lang="de-DE" b="1" dirty="0"/>
              <a:t>“ </a:t>
            </a:r>
            <a:r>
              <a:rPr lang="de-DE" dirty="0"/>
              <a:t>Goethe, 1819</a:t>
            </a:r>
          </a:p>
          <a:p>
            <a:pPr lvl="1" fontAlgn="auto">
              <a:lnSpc>
                <a:spcPct val="100000"/>
              </a:lnSpc>
              <a:spcBef>
                <a:spcPts val="1200"/>
              </a:spcBef>
              <a:spcAft>
                <a:spcPts val="0"/>
              </a:spcAft>
              <a:buClr>
                <a:schemeClr val="tx2"/>
              </a:buClr>
              <a:defRPr/>
            </a:pPr>
            <a:endParaRPr lang="de-DE" sz="1800" dirty="0"/>
          </a:p>
          <a:p>
            <a:pPr marL="285750" lvl="1" indent="-285750" fontAlgn="auto">
              <a:lnSpc>
                <a:spcPct val="100000"/>
              </a:lnSpc>
              <a:spcBef>
                <a:spcPts val="1200"/>
              </a:spcBef>
              <a:spcAft>
                <a:spcPts val="0"/>
              </a:spcAft>
              <a:buClr>
                <a:schemeClr val="tx2"/>
              </a:buClr>
              <a:buFont typeface="Wingdings" panose="05000000000000000000" pitchFamily="2" charset="2"/>
              <a:buChar char="Ø"/>
              <a:defRPr/>
            </a:pPr>
            <a:endParaRPr lang="de-DE" sz="1800" dirty="0"/>
          </a:p>
          <a:p>
            <a:pPr marL="285750" lvl="1" indent="-285750" fontAlgn="auto">
              <a:lnSpc>
                <a:spcPct val="100000"/>
              </a:lnSpc>
              <a:spcBef>
                <a:spcPts val="1200"/>
              </a:spcBef>
              <a:spcAft>
                <a:spcPts val="0"/>
              </a:spcAft>
              <a:buClr>
                <a:schemeClr val="tx2"/>
              </a:buClr>
              <a:buFont typeface="Wingdings" panose="05000000000000000000" pitchFamily="2" charset="2"/>
              <a:buChar char="Ø"/>
              <a:defRPr/>
            </a:pPr>
            <a:endParaRPr lang="de-DE" sz="18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Beratung und Weiterbildung</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A82BEF9-B7AD-4D14-83DE-9ECECFCDBAD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61</a:t>
            </a:fld>
            <a:endParaRPr lang="de-DE">
              <a:solidFill>
                <a:schemeClr val="bg1"/>
              </a:solidFill>
            </a:endParaRPr>
          </a:p>
        </p:txBody>
      </p:sp>
    </p:spTree>
    <p:extLst>
      <p:ext uri="{BB962C8B-B14F-4D97-AF65-F5344CB8AC3E}">
        <p14:creationId xmlns:p14="http://schemas.microsoft.com/office/powerpoint/2010/main" val="15150049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Fazit – Beratung und Weiterbildung</a:t>
            </a:r>
          </a:p>
        </p:txBody>
      </p:sp>
      <p:sp>
        <p:nvSpPr>
          <p:cNvPr id="9" name="Inhaltsplatzhalter 8"/>
          <p:cNvSpPr>
            <a:spLocks noGrp="1"/>
          </p:cNvSpPr>
          <p:nvPr>
            <p:ph idx="1"/>
          </p:nvPr>
        </p:nvSpPr>
        <p:spPr>
          <a:xfrm>
            <a:off x="414338" y="1493838"/>
            <a:ext cx="7702550" cy="4868862"/>
          </a:xfrm>
        </p:spPr>
        <p:txBody>
          <a:bodyPr>
            <a:normAutofit/>
          </a:bodyPr>
          <a:lstStyle/>
          <a:p>
            <a:pPr marL="162000" lvl="1" indent="-162000" fontAlgn="auto">
              <a:lnSpc>
                <a:spcPct val="110000"/>
              </a:lnSpc>
              <a:spcAft>
                <a:spcPts val="0"/>
              </a:spcAft>
              <a:buFont typeface="Arial" panose="020B0604020202020204" pitchFamily="34" charset="0"/>
              <a:buChar char="•"/>
              <a:defRPr/>
            </a:pPr>
            <a:r>
              <a:rPr lang="de-DE" dirty="0"/>
              <a:t>Kritisches Hinterfragen, Beratung und Weiterbildung sind wichtige Bausteine in der Reduktion von Tierarzneimitteln. </a:t>
            </a:r>
          </a:p>
          <a:p>
            <a:pPr marL="162000" lvl="1" indent="-162000" fontAlgn="auto">
              <a:lnSpc>
                <a:spcPct val="110000"/>
              </a:lnSpc>
              <a:spcAft>
                <a:spcPts val="0"/>
              </a:spcAft>
              <a:buFont typeface="Arial" panose="020B0604020202020204" pitchFamily="34" charset="0"/>
              <a:buChar char="•"/>
              <a:defRPr/>
            </a:pPr>
            <a:r>
              <a:rPr lang="de-DE" dirty="0"/>
              <a:t>Bei der komplexen Entscheidung zur Gabe eines Tierarzneimittels sollten alle verfügbaren Informationen Berücksichtigung finden.</a:t>
            </a:r>
          </a:p>
          <a:p>
            <a:pPr marL="162000" lvl="1" indent="-162000" fontAlgn="auto">
              <a:lnSpc>
                <a:spcPct val="110000"/>
              </a:lnSpc>
              <a:spcAft>
                <a:spcPts val="0"/>
              </a:spcAft>
              <a:buFont typeface="Arial" panose="020B0604020202020204" pitchFamily="34" charset="0"/>
              <a:buChar char="•"/>
              <a:defRPr/>
            </a:pPr>
            <a:r>
              <a:rPr lang="de-DE" dirty="0">
                <a:cs typeface="ＭＳ Ｐゴシック" charset="0"/>
              </a:rPr>
              <a:t>Tauschen sich Tierärztinnen/-ärzte, Landwirtinnen/-wirte und Tierheilpraktikerinnen/-praktiker zum Nutzen alternativer Heilmethoden aus, könnte dies eine Verringerung des Tierarzneimitteleinsatzes bewirken.</a:t>
            </a:r>
            <a:endParaRPr lang="de-DE" dirty="0"/>
          </a:p>
          <a:p>
            <a:pPr marL="162000" lvl="1" indent="-162000" fontAlgn="auto">
              <a:lnSpc>
                <a:spcPct val="110000"/>
              </a:lnSpc>
              <a:spcAft>
                <a:spcPts val="0"/>
              </a:spcAft>
              <a:buFont typeface="Arial" panose="020B0604020202020204" pitchFamily="34" charset="0"/>
              <a:buChar char="•"/>
              <a:defRPr/>
            </a:pPr>
            <a:r>
              <a:rPr lang="de-DE" dirty="0"/>
              <a:t>Beratung kann nur erfolgreich sein, wenn die vielfältigen Angebote auch genutzt werden.  </a:t>
            </a:r>
          </a:p>
          <a:p>
            <a:pPr marL="162000" lvl="1" indent="-162000" fontAlgn="auto">
              <a:lnSpc>
                <a:spcPct val="110000"/>
              </a:lnSpc>
              <a:spcAft>
                <a:spcPts val="0"/>
              </a:spcAft>
              <a:buFont typeface="Arial" panose="020B0604020202020204" pitchFamily="34" charset="0"/>
              <a:buChar char="•"/>
              <a:defRPr/>
            </a:pPr>
            <a:r>
              <a:rPr lang="de-DE" dirty="0"/>
              <a:t>Wenn frühzeitig zum Problem Tierarzneimittel in der Umwelt sensibilisiert wird, können gemeinsam mit allen Akteuren Lösungen diskutiert werden.</a:t>
            </a:r>
          </a:p>
          <a:p>
            <a:pPr marL="162000" lvl="1" indent="-162000" fontAlgn="auto">
              <a:lnSpc>
                <a:spcPct val="110000"/>
              </a:lnSpc>
              <a:spcAft>
                <a:spcPts val="0"/>
              </a:spcAft>
              <a:buFont typeface="Arial" panose="020B0604020202020204" pitchFamily="34" charset="0"/>
              <a:buChar char="•"/>
              <a:defRPr/>
            </a:pPr>
            <a:r>
              <a:rPr lang="de-DE" dirty="0"/>
              <a:t>Die Landwirtschaft kann hier einen wesentlichen Beitrag leisten. </a:t>
            </a:r>
          </a:p>
          <a:p>
            <a:pPr marL="285750" lvl="1" indent="-285750" fontAlgn="auto">
              <a:spcBef>
                <a:spcPts val="1200"/>
              </a:spcBef>
              <a:spcAft>
                <a:spcPts val="0"/>
              </a:spcAft>
              <a:buClr>
                <a:schemeClr val="tx2"/>
              </a:buClr>
              <a:buFont typeface="Wingdings" panose="05000000000000000000" pitchFamily="2" charset="2"/>
              <a:buChar char="Ø"/>
              <a:defRPr/>
            </a:pPr>
            <a:endParaRPr lang="de-DE" sz="1600" dirty="0"/>
          </a:p>
          <a:p>
            <a:pPr lvl="1" fontAlgn="auto">
              <a:spcAft>
                <a:spcPts val="0"/>
              </a:spcAft>
              <a:buClr>
                <a:schemeClr val="tx2"/>
              </a:buClr>
              <a:defRPr/>
            </a:pPr>
            <a:endParaRPr lang="de-DE" sz="1800"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Beratung und Weiterbildung</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3A82BEF9-B7AD-4D14-83DE-9ECECFCDBAD9}"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62</a:t>
            </a:fld>
            <a:endParaRPr lang="de-DE">
              <a:solidFill>
                <a:schemeClr val="bg1"/>
              </a:solidFill>
            </a:endParaRPr>
          </a:p>
        </p:txBody>
      </p:sp>
    </p:spTree>
    <p:extLst>
      <p:ext uri="{BB962C8B-B14F-4D97-AF65-F5344CB8AC3E}">
        <p14:creationId xmlns:p14="http://schemas.microsoft.com/office/powerpoint/2010/main" val="24972756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Gesamtfazit</a:t>
            </a:r>
          </a:p>
        </p:txBody>
      </p:sp>
      <p:sp>
        <p:nvSpPr>
          <p:cNvPr id="10" name="Inhaltsplatzhalter 8"/>
          <p:cNvSpPr>
            <a:spLocks noGrp="1"/>
          </p:cNvSpPr>
          <p:nvPr>
            <p:ph idx="1"/>
          </p:nvPr>
        </p:nvSpPr>
        <p:spPr>
          <a:xfrm>
            <a:off x="414338" y="1257300"/>
            <a:ext cx="7974086" cy="5105400"/>
          </a:xfrm>
        </p:spPr>
        <p:txBody>
          <a:bodyPr>
            <a:normAutofit fontScale="92500"/>
          </a:bodyPr>
          <a:lstStyle/>
          <a:p>
            <a:pPr marL="285750" lvl="1" indent="-285750" fontAlgn="auto">
              <a:spcAft>
                <a:spcPts val="0"/>
              </a:spcAft>
              <a:buClr>
                <a:schemeClr val="tx2"/>
              </a:buClr>
              <a:buFont typeface="Wingdings" panose="05000000000000000000" pitchFamily="2" charset="2"/>
              <a:buChar char="Ø"/>
              <a:defRPr/>
            </a:pPr>
            <a:r>
              <a:rPr lang="de-DE" sz="1800" dirty="0"/>
              <a:t>Tierarzneimittel können durch ihren Eintrag in die Umwelt und ihre Einwirkung auf Nichtzielorganismen ein Risiko darstellen</a:t>
            </a:r>
          </a:p>
          <a:p>
            <a:pPr marL="285750" lvl="2" indent="-285750">
              <a:buClr>
                <a:schemeClr val="tx2"/>
              </a:buClr>
              <a:buFont typeface="Wingdings" panose="05000000000000000000" pitchFamily="2" charset="2"/>
              <a:buChar char="Ø"/>
            </a:pPr>
            <a:endParaRPr lang="de-DE" sz="1800" dirty="0"/>
          </a:p>
          <a:p>
            <a:pPr marL="285750" lvl="2" indent="-285750">
              <a:buClr>
                <a:schemeClr val="tx2"/>
              </a:buClr>
              <a:buFont typeface="Wingdings" panose="05000000000000000000" pitchFamily="2" charset="2"/>
              <a:buChar char="Ø"/>
            </a:pPr>
            <a:r>
              <a:rPr lang="de-DE" sz="1800" dirty="0"/>
              <a:t>Maßnahmen im präventiven Gesundheitsmanagement sind besonders wichtig, um Verbrauch und damit auch Einträge von Tierarzneimitteln zu minimieren</a:t>
            </a:r>
          </a:p>
          <a:p>
            <a:pPr marL="285750" lvl="2" indent="-285750">
              <a:buClr>
                <a:schemeClr val="tx2"/>
              </a:buClr>
              <a:buFont typeface="Wingdings" panose="05000000000000000000" pitchFamily="2" charset="2"/>
              <a:buChar char="Ø"/>
            </a:pPr>
            <a:endParaRPr lang="de-DE" sz="1800" dirty="0"/>
          </a:p>
          <a:p>
            <a:pPr marL="285750" lvl="2" indent="-285750">
              <a:buClr>
                <a:schemeClr val="tx2"/>
              </a:buClr>
              <a:buFont typeface="Wingdings" panose="05000000000000000000" pitchFamily="2" charset="2"/>
              <a:buChar char="Ø"/>
            </a:pPr>
            <a:r>
              <a:rPr lang="de-DE" sz="1800" dirty="0"/>
              <a:t>Umwelthinweise bei Anwendung von Tierarzneimitteln beachten</a:t>
            </a:r>
          </a:p>
          <a:p>
            <a:pPr lvl="3">
              <a:buClr>
                <a:schemeClr val="tx2"/>
              </a:buClr>
              <a:buFont typeface="Arial" panose="020B0604020202020204" pitchFamily="34" charset="0"/>
              <a:buChar char="•"/>
            </a:pPr>
            <a:endParaRPr lang="de-DE" sz="1800" dirty="0"/>
          </a:p>
          <a:p>
            <a:pPr marL="285750" lvl="2" indent="-285750">
              <a:buClr>
                <a:schemeClr val="tx2"/>
              </a:buClr>
              <a:buFont typeface="Wingdings" panose="05000000000000000000" pitchFamily="2" charset="2"/>
              <a:buChar char="Ø"/>
            </a:pPr>
            <a:r>
              <a:rPr lang="de-DE" sz="1800" dirty="0"/>
              <a:t>effiziente Düngeraufbringung verringert Tierarzneimittel-Emissionen</a:t>
            </a:r>
          </a:p>
          <a:p>
            <a:pPr marL="285750" lvl="2" indent="-285750">
              <a:buClr>
                <a:schemeClr val="tx2"/>
              </a:buClr>
              <a:buFont typeface="Wingdings" panose="05000000000000000000" pitchFamily="2" charset="2"/>
              <a:buChar char="Ø"/>
            </a:pPr>
            <a:endParaRPr lang="de-DE" sz="1800" dirty="0"/>
          </a:p>
          <a:p>
            <a:pPr marL="285750" lvl="2" indent="-285750">
              <a:buClr>
                <a:schemeClr val="tx2"/>
              </a:buClr>
              <a:buFont typeface="Wingdings" panose="05000000000000000000" pitchFamily="2" charset="2"/>
              <a:buChar char="Ø"/>
            </a:pPr>
            <a:r>
              <a:rPr lang="de-DE" sz="1800" dirty="0"/>
              <a:t>In der Beratung spielt Kommunikation eine zentrale Rolle, als Person von außen erleichtert der Berater Routinehandlungen kritisch zu hinterfragen und ganzheitliche Lösungskonzepte zu entwickeln</a:t>
            </a:r>
          </a:p>
          <a:p>
            <a:pPr marL="285750" lvl="2" indent="-285750">
              <a:buClr>
                <a:schemeClr val="tx2"/>
              </a:buClr>
              <a:buFont typeface="Wingdings" panose="05000000000000000000" pitchFamily="2" charset="2"/>
              <a:buChar char="Ø"/>
            </a:pPr>
            <a:endParaRPr lang="de-DE" dirty="0"/>
          </a:p>
          <a:p>
            <a:pPr lvl="1" algn="ctr" fontAlgn="auto">
              <a:spcAft>
                <a:spcPts val="0"/>
              </a:spcAft>
              <a:defRPr/>
            </a:pPr>
            <a:r>
              <a:rPr lang="de-DE" sz="2000" b="1" i="1" dirty="0">
                <a:solidFill>
                  <a:schemeClr val="accent3"/>
                </a:solidFill>
              </a:rPr>
              <a:t>Tierarzneimittel, die nicht erst verabreicht werden müssen, </a:t>
            </a:r>
          </a:p>
          <a:p>
            <a:pPr lvl="1" algn="ctr" fontAlgn="auto">
              <a:spcAft>
                <a:spcPts val="0"/>
              </a:spcAft>
              <a:defRPr/>
            </a:pPr>
            <a:r>
              <a:rPr lang="de-DE" sz="2000" b="1" i="1" dirty="0">
                <a:solidFill>
                  <a:schemeClr val="accent3"/>
                </a:solidFill>
              </a:rPr>
              <a:t>belasten auch nicht die Umwelt.</a:t>
            </a:r>
          </a:p>
          <a:p>
            <a:pPr marL="285750" lvl="2" indent="-285750">
              <a:buClr>
                <a:schemeClr val="tx2"/>
              </a:buClr>
              <a:buFont typeface="Wingdings" panose="05000000000000000000" pitchFamily="2" charset="2"/>
              <a:buChar char="Ø"/>
            </a:pPr>
            <a:endParaRPr lang="de-DE" dirty="0"/>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r>
              <a:rPr lang="de-DE" dirty="0">
                <a:latin typeface="Calibri" charset="0"/>
              </a:rPr>
              <a:t>Fazit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0556A34D-2722-4A63-B040-C3EB99C02564}"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63</a:t>
            </a:fld>
            <a:endParaRPr lang="de-DE">
              <a:solidFill>
                <a:schemeClr val="bg1"/>
              </a:solidFill>
            </a:endParaRPr>
          </a:p>
        </p:txBody>
      </p:sp>
    </p:spTree>
    <p:extLst>
      <p:ext uri="{BB962C8B-B14F-4D97-AF65-F5344CB8AC3E}">
        <p14:creationId xmlns:p14="http://schemas.microsoft.com/office/powerpoint/2010/main" val="13542783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itel 9"/>
          <p:cNvSpPr>
            <a:spLocks noGrp="1"/>
          </p:cNvSpPr>
          <p:nvPr>
            <p:ph type="title"/>
          </p:nvPr>
        </p:nvSpPr>
        <p:spPr>
          <a:xfrm>
            <a:off x="414338" y="1922463"/>
            <a:ext cx="5597525" cy="1290637"/>
          </a:xfrm>
        </p:spPr>
        <p:txBody>
          <a:bodyPr/>
          <a:lstStyle/>
          <a:p>
            <a:r>
              <a:rPr lang="de-DE">
                <a:solidFill>
                  <a:srgbClr val="FABB00"/>
                </a:solidFill>
                <a:latin typeface="Calibri" charset="0"/>
              </a:rPr>
              <a:t>Vielen Dank für Ihre</a:t>
            </a:r>
            <a:br>
              <a:rPr lang="de-DE">
                <a:solidFill>
                  <a:srgbClr val="FABB00"/>
                </a:solidFill>
                <a:latin typeface="Calibri" charset="0"/>
              </a:rPr>
            </a:br>
            <a:r>
              <a:rPr lang="de-DE">
                <a:solidFill>
                  <a:srgbClr val="FABB00"/>
                </a:solidFill>
                <a:latin typeface="Calibri" charset="0"/>
              </a:rPr>
              <a:t>Aufmerksamkeit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Weiterführende Informationen</a:t>
            </a:r>
          </a:p>
        </p:txBody>
      </p:sp>
      <p:sp>
        <p:nvSpPr>
          <p:cNvPr id="10" name="Inhaltsplatzhalter 8" descr="&#10;"/>
          <p:cNvSpPr>
            <a:spLocks noGrp="1"/>
          </p:cNvSpPr>
          <p:nvPr>
            <p:ph idx="1"/>
          </p:nvPr>
        </p:nvSpPr>
        <p:spPr>
          <a:xfrm>
            <a:off x="414338" y="1493838"/>
            <a:ext cx="6533926" cy="5103812"/>
          </a:xfrm>
        </p:spPr>
        <p:txBody>
          <a:bodyPr>
            <a:noAutofit/>
          </a:bodyPr>
          <a:lstStyle/>
          <a:p>
            <a:pPr fontAlgn="auto">
              <a:spcAft>
                <a:spcPts val="0"/>
              </a:spcAft>
              <a:defRPr/>
            </a:pPr>
            <a:r>
              <a:rPr lang="de-DE" dirty="0"/>
              <a:t>FACHBROSCHÜRE </a:t>
            </a:r>
          </a:p>
          <a:p>
            <a:pPr fontAlgn="auto">
              <a:spcAft>
                <a:spcPts val="0"/>
              </a:spcAft>
              <a:defRPr/>
            </a:pPr>
            <a:r>
              <a:rPr lang="de-DE" b="0" dirty="0">
                <a:hlinkClick r:id="rId3"/>
              </a:rPr>
              <a:t>Konzepte zur Minderung von Arzneimitteleinträgen aus der landwirtschaftlichen Tierhaltung in die Umwelt </a:t>
            </a:r>
          </a:p>
          <a:p>
            <a:pPr fontAlgn="auto">
              <a:spcAft>
                <a:spcPts val="0"/>
              </a:spcAft>
              <a:defRPr/>
            </a:pPr>
            <a:r>
              <a:rPr lang="de-DE" b="0" dirty="0">
                <a:hlinkClick r:id="rId3"/>
              </a:rPr>
              <a:t>www.umweltbundesamt.de/publikationen/konzepte-zur-minderung-von-arzneimitteleintraegen</a:t>
            </a:r>
            <a:endParaRPr lang="de-DE" b="0" dirty="0"/>
          </a:p>
          <a:p>
            <a:pPr fontAlgn="auto">
              <a:spcAft>
                <a:spcPts val="0"/>
              </a:spcAft>
              <a:defRPr/>
            </a:pPr>
            <a:r>
              <a:rPr lang="de-DE" b="0" dirty="0"/>
              <a:t>(</a:t>
            </a:r>
            <a:r>
              <a:rPr lang="de-DE" b="0" dirty="0" err="1"/>
              <a:t>Vidaurre</a:t>
            </a:r>
            <a:r>
              <a:rPr lang="de-DE" b="0" dirty="0"/>
              <a:t> et al., 2016)</a:t>
            </a:r>
          </a:p>
          <a:p>
            <a:pPr marL="1584000" fontAlgn="auto">
              <a:spcAft>
                <a:spcPts val="0"/>
              </a:spcAft>
              <a:defRPr/>
            </a:pPr>
            <a:endParaRPr lang="de-DE" dirty="0"/>
          </a:p>
          <a:p>
            <a:pPr marL="2520000" fontAlgn="auto">
              <a:spcAft>
                <a:spcPts val="0"/>
              </a:spcAft>
              <a:defRPr/>
            </a:pPr>
            <a:r>
              <a:rPr lang="de-DE" dirty="0"/>
              <a:t>INTERNETPORTAL</a:t>
            </a:r>
          </a:p>
          <a:p>
            <a:pPr marL="2520000" fontAlgn="auto">
              <a:spcAft>
                <a:spcPts val="0"/>
              </a:spcAft>
              <a:defRPr/>
            </a:pPr>
            <a:r>
              <a:rPr lang="de-DE" b="0" dirty="0">
                <a:hlinkClick r:id="rId4"/>
              </a:rPr>
              <a:t>Tierarzneimittel in der Umwelt </a:t>
            </a:r>
            <a:r>
              <a:rPr lang="de-DE" b="0" dirty="0">
                <a:solidFill>
                  <a:schemeClr val="accent3"/>
                </a:solidFill>
                <a:hlinkClick r:id="rId4"/>
              </a:rPr>
              <a:t>www.umweltbundesamt.de/tierarzneimittel</a:t>
            </a:r>
            <a:endParaRPr lang="de-DE" b="0" dirty="0">
              <a:solidFill>
                <a:schemeClr val="accent3"/>
              </a:solidFill>
            </a:endParaRPr>
          </a:p>
          <a:p>
            <a:pPr marL="2520000" fontAlgn="auto">
              <a:spcAft>
                <a:spcPts val="0"/>
              </a:spcAft>
              <a:defRPr/>
            </a:pPr>
            <a:r>
              <a:rPr lang="de-DE" b="0" dirty="0"/>
              <a:t>(Umweltbundesamt, 2018)</a:t>
            </a:r>
            <a:endParaRPr lang="de-DE" dirty="0"/>
          </a:p>
          <a:p>
            <a:pPr fontAlgn="auto">
              <a:spcAft>
                <a:spcPts val="0"/>
              </a:spcAft>
              <a:buClr>
                <a:schemeClr val="tx2"/>
              </a:buClr>
              <a:defRPr/>
            </a:pPr>
            <a:endParaRPr lang="de-DE" dirty="0"/>
          </a:p>
          <a:p>
            <a:pPr fontAlgn="auto">
              <a:spcAft>
                <a:spcPts val="0"/>
              </a:spcAft>
              <a:buClr>
                <a:schemeClr val="tx2"/>
              </a:buClr>
              <a:defRPr/>
            </a:pPr>
            <a:endParaRPr lang="de-DE" dirty="0"/>
          </a:p>
          <a:p>
            <a:pPr fontAlgn="auto">
              <a:spcAft>
                <a:spcPts val="0"/>
              </a:spcAft>
              <a:buFont typeface="Arial" pitchFamily="34" charset="0"/>
              <a:buNone/>
              <a:defRPr/>
            </a:pPr>
            <a:r>
              <a:rPr lang="de-DE" dirty="0"/>
              <a:t>KURZBROSCHÜRE</a:t>
            </a:r>
          </a:p>
          <a:p>
            <a:pPr fontAlgn="auto">
              <a:spcAft>
                <a:spcPts val="0"/>
              </a:spcAft>
              <a:defRPr/>
            </a:pPr>
            <a:r>
              <a:rPr lang="de-DE" b="0" dirty="0">
                <a:hlinkClick r:id="rId5"/>
              </a:rPr>
              <a:t>Landwirtschaft – Tierarzneimittel – Umwelt: </a:t>
            </a:r>
            <a:br>
              <a:rPr lang="de-DE" b="0" dirty="0">
                <a:hlinkClick r:id="rId5"/>
              </a:rPr>
            </a:br>
            <a:r>
              <a:rPr lang="de-DE" b="0" dirty="0">
                <a:hlinkClick r:id="rId5"/>
              </a:rPr>
              <a:t>Wie kann die Tierhaltung Einträge vermindern? </a:t>
            </a:r>
          </a:p>
          <a:p>
            <a:pPr fontAlgn="auto">
              <a:spcAft>
                <a:spcPts val="0"/>
              </a:spcAft>
              <a:defRPr/>
            </a:pPr>
            <a:r>
              <a:rPr lang="de-DE" b="0" dirty="0">
                <a:solidFill>
                  <a:schemeClr val="accent3"/>
                </a:solidFill>
                <a:hlinkClick r:id="rId5"/>
              </a:rPr>
              <a:t>www.umweltbundesamt.de/TAM-broschuere-landwirtschaft</a:t>
            </a:r>
            <a:endParaRPr lang="de-DE" b="0" dirty="0">
              <a:solidFill>
                <a:schemeClr val="accent3"/>
              </a:solidFill>
            </a:endParaRPr>
          </a:p>
          <a:p>
            <a:pPr fontAlgn="auto">
              <a:spcAft>
                <a:spcPts val="0"/>
              </a:spcAft>
              <a:defRPr/>
            </a:pPr>
            <a:r>
              <a:rPr lang="de-DE" b="0" dirty="0"/>
              <a:t>(Umweltbundesamt, 2017)</a:t>
            </a:r>
            <a:endParaRPr lang="de-DE" dirty="0"/>
          </a:p>
          <a:p>
            <a:pPr fontAlgn="auto">
              <a:spcAft>
                <a:spcPts val="0"/>
              </a:spcAft>
              <a:defRPr/>
            </a:pPr>
            <a:endParaRPr lang="de-DE" b="0" dirty="0">
              <a:solidFill>
                <a:schemeClr val="accent3"/>
              </a:solidFill>
            </a:endParaRPr>
          </a:p>
        </p:txBody>
      </p:sp>
      <p:pic>
        <p:nvPicPr>
          <p:cNvPr id="6" name="Grafik 5" descr="Titelbild der Fachbroschüre &quot;Konzepte zur Minderung von Arzneimitteleinträgen aus der landwirtschaftlichen Tierhaltung in die Umwelt&quot; (Vidaurre et al. 2016)" title="Titelbild Fachbroschüre"/>
          <p:cNvPicPr>
            <a:picLocks noChangeAspect="1"/>
          </p:cNvPicPr>
          <p:nvPr/>
        </p:nvPicPr>
        <p:blipFill>
          <a:blip r:embed="rId6"/>
          <a:stretch>
            <a:fillRect/>
          </a:stretch>
        </p:blipFill>
        <p:spPr>
          <a:xfrm>
            <a:off x="6948264" y="1526846"/>
            <a:ext cx="1623967" cy="2300620"/>
          </a:xfrm>
          <a:prstGeom prst="rect">
            <a:avLst/>
          </a:prstGeom>
          <a:ln>
            <a:solidFill>
              <a:schemeClr val="bg1">
                <a:lumMod val="65000"/>
              </a:schemeClr>
            </a:solidFill>
          </a:ln>
        </p:spPr>
      </p:pic>
      <p:pic>
        <p:nvPicPr>
          <p:cNvPr id="5" name="Grafik 4" descr="Screenshot des Titelbilds des Internetportals &quot;Tierarzneimittel in der Umwelt&quot; (Umweltbundesamt 2018)" title="Screenshot Titelbild Internetportal"/>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4000" y="3356992"/>
            <a:ext cx="2083916" cy="1527926"/>
          </a:xfrm>
          <a:prstGeom prst="rect">
            <a:avLst/>
          </a:prstGeom>
          <a:ln>
            <a:solidFill>
              <a:schemeClr val="bg1">
                <a:lumMod val="65000"/>
              </a:schemeClr>
            </a:solidFill>
          </a:ln>
        </p:spPr>
      </p:pic>
      <p:pic>
        <p:nvPicPr>
          <p:cNvPr id="2" name="Grafik 1" descr="Titelbild der Kurzbroschüre &quot;Landwirtschaft – Tierarzneimittel – Umwelt: Wie kann die Tierhaltung Einträge vermindern?&quot; (Umweltbundesamt 2017)&#10;" title="Titelbild Kurzbroschür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80312" y="4072170"/>
            <a:ext cx="1191919" cy="2381166"/>
          </a:xfrm>
          <a:prstGeom prst="rect">
            <a:avLst/>
          </a:prstGeom>
          <a:ln>
            <a:solidFill>
              <a:schemeClr val="bg1">
                <a:lumMod val="65000"/>
              </a:schemeClr>
            </a:solidFill>
          </a:ln>
        </p:spPr>
      </p:pic>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8527DDE-CDFB-4B8D-9CC1-F37D25C1B56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xfrm>
            <a:off x="1403350" y="6597650"/>
            <a:ext cx="5544914"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65</a:t>
            </a:fld>
            <a:endParaRPr lang="de-DE">
              <a:solidFill>
                <a:schemeClr val="bg1"/>
              </a:solidFill>
            </a:endParaRPr>
          </a:p>
        </p:txBody>
      </p:sp>
    </p:spTree>
    <p:extLst>
      <p:ext uri="{BB962C8B-B14F-4D97-AF65-F5344CB8AC3E}">
        <p14:creationId xmlns:p14="http://schemas.microsoft.com/office/powerpoint/2010/main" val="158998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el 7"/>
          <p:cNvSpPr>
            <a:spLocks noGrp="1"/>
          </p:cNvSpPr>
          <p:nvPr>
            <p:ph type="title"/>
          </p:nvPr>
        </p:nvSpPr>
        <p:spPr>
          <a:xfrm>
            <a:off x="414338" y="476250"/>
            <a:ext cx="8229600" cy="606425"/>
          </a:xfrm>
        </p:spPr>
        <p:txBody>
          <a:bodyPr/>
          <a:lstStyle/>
          <a:p>
            <a:r>
              <a:rPr lang="de-DE" dirty="0">
                <a:solidFill>
                  <a:srgbClr val="FABB00"/>
                </a:solidFill>
                <a:latin typeface="+mj-lt"/>
                <a:cs typeface="Arial" panose="020B0604020202020204" pitchFamily="34" charset="0"/>
              </a:rPr>
              <a:t>Impressum</a:t>
            </a:r>
          </a:p>
        </p:txBody>
      </p:sp>
      <p:sp>
        <p:nvSpPr>
          <p:cNvPr id="9" name="Inhaltsplatzhalter 8"/>
          <p:cNvSpPr>
            <a:spLocks noGrp="1"/>
          </p:cNvSpPr>
          <p:nvPr>
            <p:ph idx="1"/>
          </p:nvPr>
        </p:nvSpPr>
        <p:spPr>
          <a:xfrm>
            <a:off x="414338" y="1493838"/>
            <a:ext cx="8406134" cy="4868862"/>
          </a:xfrm>
        </p:spPr>
        <p:txBody>
          <a:bodyPr>
            <a:normAutofit/>
          </a:bodyPr>
          <a:lstStyle/>
          <a:p>
            <a:pPr fontAlgn="auto">
              <a:spcAft>
                <a:spcPts val="0"/>
              </a:spcAft>
              <a:defRPr/>
            </a:pPr>
            <a:r>
              <a:rPr lang="de-DE" dirty="0"/>
              <a:t>Autorinnen und Autoren:</a:t>
            </a:r>
          </a:p>
          <a:p>
            <a:pPr fontAlgn="auto">
              <a:spcBef>
                <a:spcPts val="600"/>
              </a:spcBef>
              <a:spcAft>
                <a:spcPts val="0"/>
              </a:spcAft>
              <a:defRPr/>
            </a:pPr>
            <a:r>
              <a:rPr lang="de-DE" b="0" dirty="0"/>
              <a:t>Dr. Julia Steinhoff-Wagner, Prof. Dr. Brigitte Petersen</a:t>
            </a:r>
          </a:p>
          <a:p>
            <a:pPr fontAlgn="auto">
              <a:spcAft>
                <a:spcPts val="0"/>
              </a:spcAft>
              <a:defRPr/>
            </a:pPr>
            <a:r>
              <a:rPr lang="de-DE" b="0" dirty="0" err="1"/>
              <a:t>FoodNetCenter</a:t>
            </a:r>
            <a:r>
              <a:rPr lang="de-DE" b="0" dirty="0"/>
              <a:t> der Universität Bonn</a:t>
            </a:r>
          </a:p>
          <a:p>
            <a:pPr fontAlgn="auto">
              <a:spcAft>
                <a:spcPts val="0"/>
              </a:spcAft>
              <a:defRPr/>
            </a:pPr>
            <a:r>
              <a:rPr lang="de-DE" b="0" dirty="0"/>
              <a:t>Katzenburgweg 7-9</a:t>
            </a:r>
          </a:p>
          <a:p>
            <a:pPr fontAlgn="auto">
              <a:spcAft>
                <a:spcPts val="0"/>
              </a:spcAft>
              <a:defRPr/>
            </a:pPr>
            <a:r>
              <a:rPr lang="de-DE" b="0" dirty="0"/>
              <a:t>53115 Bonn</a:t>
            </a:r>
          </a:p>
          <a:p>
            <a:pPr fontAlgn="auto">
              <a:spcBef>
                <a:spcPts val="600"/>
              </a:spcBef>
              <a:spcAft>
                <a:spcPts val="0"/>
              </a:spcAft>
              <a:defRPr/>
            </a:pPr>
            <a:r>
              <a:rPr lang="de-DE" b="0" dirty="0"/>
              <a:t>Dr. Arne Hein, Dr. Simone Lehmann</a:t>
            </a:r>
          </a:p>
          <a:p>
            <a:pPr fontAlgn="auto">
              <a:spcAft>
                <a:spcPts val="0"/>
              </a:spcAft>
              <a:defRPr/>
            </a:pPr>
            <a:r>
              <a:rPr lang="de-DE" b="0" dirty="0"/>
              <a:t>Umweltbundesamt</a:t>
            </a:r>
          </a:p>
          <a:p>
            <a:pPr fontAlgn="auto">
              <a:spcAft>
                <a:spcPts val="0"/>
              </a:spcAft>
              <a:defRPr/>
            </a:pPr>
            <a:r>
              <a:rPr lang="de-DE" b="0" dirty="0"/>
              <a:t>Wörlitzer Platz 1</a:t>
            </a:r>
          </a:p>
          <a:p>
            <a:pPr fontAlgn="auto">
              <a:spcAft>
                <a:spcPts val="0"/>
              </a:spcAft>
              <a:defRPr/>
            </a:pPr>
            <a:r>
              <a:rPr lang="de-DE" b="0" dirty="0"/>
              <a:t>06844 Dessau-Roßlau</a:t>
            </a:r>
          </a:p>
          <a:p>
            <a:pPr fontAlgn="auto">
              <a:spcAft>
                <a:spcPts val="0"/>
              </a:spcAft>
              <a:defRPr/>
            </a:pPr>
            <a:r>
              <a:rPr lang="de-DE" b="0" dirty="0"/>
              <a:t>E-Mail: </a:t>
            </a:r>
            <a:r>
              <a:rPr lang="de-DE" b="0" dirty="0">
                <a:solidFill>
                  <a:schemeClr val="accent3"/>
                </a:solidFill>
              </a:rPr>
              <a:t>arzneimittel@uba.de</a:t>
            </a:r>
          </a:p>
          <a:p>
            <a:pPr fontAlgn="auto">
              <a:spcAft>
                <a:spcPts val="0"/>
              </a:spcAft>
              <a:defRPr/>
            </a:pPr>
            <a:endParaRPr lang="de-DE" dirty="0"/>
          </a:p>
          <a:p>
            <a:pPr fontAlgn="auto">
              <a:spcAft>
                <a:spcPts val="0"/>
              </a:spcAft>
              <a:defRPr/>
            </a:pPr>
            <a:r>
              <a:rPr lang="de-DE" dirty="0"/>
              <a:t>Redaktion und Grafikdesign:</a:t>
            </a:r>
          </a:p>
          <a:p>
            <a:pPr fontAlgn="auto">
              <a:spcBef>
                <a:spcPts val="600"/>
              </a:spcBef>
              <a:spcAft>
                <a:spcPts val="0"/>
              </a:spcAft>
              <a:defRPr/>
            </a:pPr>
            <a:r>
              <a:rPr lang="de-DE" b="0" dirty="0"/>
              <a:t>Melanie Kemper, </a:t>
            </a:r>
            <a:r>
              <a:rPr lang="de-DE" b="0" dirty="0" err="1"/>
              <a:t>Beáta</a:t>
            </a:r>
            <a:r>
              <a:rPr lang="de-DE" b="0" dirty="0"/>
              <a:t> Welk </a:t>
            </a:r>
            <a:r>
              <a:rPr lang="de-DE" b="0" dirty="0" err="1"/>
              <a:t>Vargová</a:t>
            </a:r>
            <a:endParaRPr lang="de-DE" b="0" dirty="0"/>
          </a:p>
          <a:p>
            <a:pPr fontAlgn="auto">
              <a:spcAft>
                <a:spcPts val="0"/>
              </a:spcAft>
              <a:defRPr/>
            </a:pPr>
            <a:r>
              <a:rPr lang="de-DE" b="0" dirty="0" err="1"/>
              <a:t>Ecologic</a:t>
            </a:r>
            <a:r>
              <a:rPr lang="de-DE" b="0" dirty="0"/>
              <a:t> Institut</a:t>
            </a:r>
          </a:p>
          <a:p>
            <a:pPr fontAlgn="auto">
              <a:spcAft>
                <a:spcPts val="0"/>
              </a:spcAft>
              <a:defRPr/>
            </a:pPr>
            <a:r>
              <a:rPr lang="de-DE" b="0" dirty="0" err="1"/>
              <a:t>Pfalzburger</a:t>
            </a:r>
            <a:r>
              <a:rPr lang="de-DE" b="0" dirty="0"/>
              <a:t> Str. 43/44</a:t>
            </a:r>
          </a:p>
          <a:p>
            <a:pPr fontAlgn="auto">
              <a:spcAft>
                <a:spcPts val="0"/>
              </a:spcAft>
              <a:defRPr/>
            </a:pPr>
            <a:r>
              <a:rPr lang="de-DE" b="0" dirty="0"/>
              <a:t>10717 Berlin</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8527DDE-CDFB-4B8D-9CC1-F37D25C1B56A}"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xfrm>
            <a:off x="1403350" y="6597650"/>
            <a:ext cx="5544914" cy="260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dirty="0">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66</a:t>
            </a:fld>
            <a:endParaRPr lang="de-DE">
              <a:solidFill>
                <a:schemeClr val="bg1"/>
              </a:solidFill>
            </a:endParaRPr>
          </a:p>
        </p:txBody>
      </p:sp>
    </p:spTree>
    <p:extLst>
      <p:ext uri="{BB962C8B-B14F-4D97-AF65-F5344CB8AC3E}">
        <p14:creationId xmlns:p14="http://schemas.microsoft.com/office/powerpoint/2010/main" val="1716142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rPr>
              <a:t>Prophylaxe und Metaphylaxe</a:t>
            </a:r>
          </a:p>
        </p:txBody>
      </p:sp>
      <p:sp>
        <p:nvSpPr>
          <p:cNvPr id="3" name="Inhaltsplatzhalter 2"/>
          <p:cNvSpPr>
            <a:spLocks noGrp="1"/>
          </p:cNvSpPr>
          <p:nvPr>
            <p:ph idx="1"/>
          </p:nvPr>
        </p:nvSpPr>
        <p:spPr/>
        <p:txBody>
          <a:bodyPr>
            <a:normAutofit fontScale="92500" lnSpcReduction="10000"/>
          </a:bodyPr>
          <a:lstStyle/>
          <a:p>
            <a:r>
              <a:rPr lang="de-DE" dirty="0"/>
              <a:t>PROPHYLAXE</a:t>
            </a:r>
            <a:br>
              <a:rPr lang="de-DE" b="0" dirty="0"/>
            </a:br>
            <a:r>
              <a:rPr lang="de-DE" b="0" dirty="0"/>
              <a:t>Maßnahmen, die eine Beeinträchtigung der Gesundheit durch Krankheiten, Unfälle oder weitere Risikofaktoren verhindern</a:t>
            </a:r>
          </a:p>
          <a:p>
            <a:pPr marL="285750" indent="-285750">
              <a:buFont typeface="Arial" panose="020B0604020202020204" pitchFamily="34" charset="0"/>
              <a:buChar char="•"/>
            </a:pPr>
            <a:endParaRPr lang="de-DE" b="0" dirty="0"/>
          </a:p>
          <a:p>
            <a:r>
              <a:rPr lang="de-DE" dirty="0"/>
              <a:t>METAPHYLAXE</a:t>
            </a:r>
            <a:br>
              <a:rPr lang="de-DE" b="0" dirty="0"/>
            </a:br>
            <a:r>
              <a:rPr lang="de-DE" b="0" dirty="0"/>
              <a:t>Behandlung des gesamten Tierbestandes bei Erkrankung eines Tieres und Gefährdung der Bestandsgesundheit</a:t>
            </a:r>
          </a:p>
          <a:p>
            <a:pPr marL="285750" indent="-285750">
              <a:buFont typeface="Arial" panose="020B0604020202020204" pitchFamily="34" charset="0"/>
              <a:buChar char="•"/>
            </a:pPr>
            <a:endParaRPr lang="de-DE" b="0" dirty="0"/>
          </a:p>
          <a:p>
            <a:pPr marL="285750" indent="-285750">
              <a:buClr>
                <a:schemeClr val="tx2"/>
              </a:buClr>
              <a:buFont typeface="Wingdings" panose="05000000000000000000" pitchFamily="2" charset="2"/>
              <a:buChar char="Ø"/>
            </a:pPr>
            <a:endParaRPr lang="de-DE" b="0" dirty="0"/>
          </a:p>
          <a:p>
            <a:pPr marL="162000" lvl="1" indent="-162000">
              <a:buFont typeface="Arial" panose="020B0604020202020204" pitchFamily="34" charset="0"/>
              <a:buChar char="•"/>
            </a:pPr>
            <a:r>
              <a:rPr lang="de-DE" b="1" dirty="0"/>
              <a:t>Antibiotika</a:t>
            </a:r>
            <a:r>
              <a:rPr lang="de-DE" dirty="0"/>
              <a:t>: Prophylaxe sollte vermieden werden, Metaphylaxe ist geduldet</a:t>
            </a:r>
          </a:p>
          <a:p>
            <a:pPr marL="324000" indent="-162000">
              <a:buFont typeface="Symbol" panose="05050102010706020507" pitchFamily="18" charset="2"/>
              <a:buChar char="-"/>
            </a:pPr>
            <a:r>
              <a:rPr lang="de-DE" b="0" dirty="0"/>
              <a:t>„Neben dem therapeutischen Einsatz bei klinisch erkrankten Tieren steht der </a:t>
            </a:r>
            <a:r>
              <a:rPr lang="de-DE" b="0" dirty="0" err="1"/>
              <a:t>metaphylaktische</a:t>
            </a:r>
            <a:r>
              <a:rPr lang="de-DE" b="0" dirty="0"/>
              <a:t> Einsatz bei Tieren, die als infiziert anzusehen sind, jedoch noch keine klinischen Symptome zeigen (z.B. in bestimmten Alters- und Produktionsabschnitten oder bei der </a:t>
            </a:r>
            <a:r>
              <a:rPr lang="de-DE" b="0" dirty="0" err="1"/>
              <a:t>Einstallung</a:t>
            </a:r>
            <a:r>
              <a:rPr lang="de-DE" b="0" dirty="0"/>
              <a:t>).“ (Antibiotika-Leitlinien 2015)</a:t>
            </a:r>
          </a:p>
          <a:p>
            <a:pPr marL="324000" indent="-162000">
              <a:buFont typeface="Symbol" panose="05050102010706020507" pitchFamily="18" charset="2"/>
              <a:buChar char="-"/>
            </a:pPr>
            <a:r>
              <a:rPr lang="de-DE" b="0" dirty="0" err="1"/>
              <a:t>Metaphylaktische</a:t>
            </a:r>
            <a:r>
              <a:rPr lang="de-DE" b="0" dirty="0"/>
              <a:t> Einsatz, wenn sicher ist, dass Erreger auf Tierarzneimittel reagiert</a:t>
            </a:r>
          </a:p>
          <a:p>
            <a:pPr marL="665163" indent="-285750">
              <a:buClr>
                <a:schemeClr val="tx2"/>
              </a:buClr>
              <a:buFont typeface="Wingdings" panose="05000000000000000000" pitchFamily="2" charset="2"/>
              <a:buChar char="Ø"/>
            </a:pPr>
            <a:endParaRPr lang="de-DE" b="0" dirty="0"/>
          </a:p>
          <a:p>
            <a:pPr marL="162000" lvl="1" indent="-162000">
              <a:buFont typeface="Arial" panose="020B0604020202020204" pitchFamily="34" charset="0"/>
              <a:buChar char="•"/>
            </a:pPr>
            <a:r>
              <a:rPr lang="de-DE" b="1" dirty="0" err="1"/>
              <a:t>Antiparasitika</a:t>
            </a:r>
            <a:r>
              <a:rPr lang="de-DE" dirty="0"/>
              <a:t>: bisher Prophylaxe empfohlen, Konzept der selektiven Entwurmung sollte bevorzugt werden</a:t>
            </a:r>
          </a:p>
          <a:p>
            <a:endParaRPr lang="de-DE" dirty="0"/>
          </a:p>
        </p:txBody>
      </p:sp>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fortgeschrittene Lernende im Bereich Landwirtschaft</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pPr>
                <a:defRPr/>
              </a:pPr>
              <a:t>7</a:t>
            </a:fld>
            <a:endParaRPr lang="de-DE" dirty="0"/>
          </a:p>
        </p:txBody>
      </p:sp>
    </p:spTree>
    <p:extLst>
      <p:ext uri="{BB962C8B-B14F-4D97-AF65-F5344CB8AC3E}">
        <p14:creationId xmlns:p14="http://schemas.microsoft.com/office/powerpoint/2010/main" val="2030848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latin typeface="+mj-lt"/>
              </a:rPr>
              <a:t>Applikationsformen</a:t>
            </a:r>
          </a:p>
        </p:txBody>
      </p:sp>
      <p:graphicFrame>
        <p:nvGraphicFramePr>
          <p:cNvPr id="3" name="Tabelle 2" descr="Tabellarische Darstellung der Applikationsformen von Tierarzneimitteln mit der fachlichen und um-gangssprachlichen Bezeichnung und deren Wirkungsweise." title="Applikationsformen von Tierarzneimitteln"/>
          <p:cNvGraphicFramePr>
            <a:graphicFrameLocks noGrp="1"/>
          </p:cNvGraphicFramePr>
          <p:nvPr>
            <p:extLst>
              <p:ext uri="{D42A27DB-BD31-4B8C-83A1-F6EECF244321}">
                <p14:modId xmlns:p14="http://schemas.microsoft.com/office/powerpoint/2010/main" val="2235282560"/>
              </p:ext>
            </p:extLst>
          </p:nvPr>
        </p:nvGraphicFramePr>
        <p:xfrm>
          <a:off x="414000" y="1518200"/>
          <a:ext cx="7304792" cy="3350960"/>
        </p:xfrm>
        <a:graphic>
          <a:graphicData uri="http://schemas.openxmlformats.org/drawingml/2006/table">
            <a:tbl>
              <a:tblPr firstRow="1" bandRow="1">
                <a:tableStyleId>{21E4AEA4-8DFA-4A89-87EB-49C32662AFE0}</a:tableStyleId>
              </a:tblPr>
              <a:tblGrid>
                <a:gridCol w="2512121">
                  <a:extLst>
                    <a:ext uri="{9D8B030D-6E8A-4147-A177-3AD203B41FA5}">
                      <a16:colId xmlns:a16="http://schemas.microsoft.com/office/drawing/2014/main" val="1062651802"/>
                    </a:ext>
                  </a:extLst>
                </a:gridCol>
                <a:gridCol w="2616589">
                  <a:extLst>
                    <a:ext uri="{9D8B030D-6E8A-4147-A177-3AD203B41FA5}">
                      <a16:colId xmlns:a16="http://schemas.microsoft.com/office/drawing/2014/main" val="4153081908"/>
                    </a:ext>
                  </a:extLst>
                </a:gridCol>
                <a:gridCol w="2176082">
                  <a:extLst>
                    <a:ext uri="{9D8B030D-6E8A-4147-A177-3AD203B41FA5}">
                      <a16:colId xmlns:a16="http://schemas.microsoft.com/office/drawing/2014/main" val="1739585113"/>
                    </a:ext>
                  </a:extLst>
                </a:gridCol>
              </a:tblGrid>
              <a:tr h="662827">
                <a:tc>
                  <a:txBody>
                    <a:bodyPr/>
                    <a:lstStyle/>
                    <a:p>
                      <a:pPr algn="ctr"/>
                      <a:r>
                        <a:rPr lang="de-DE" sz="1500" dirty="0">
                          <a:solidFill>
                            <a:schemeClr val="tx1"/>
                          </a:solidFill>
                          <a:latin typeface="Arial" panose="020B0604020202020204" pitchFamily="34" charset="0"/>
                          <a:cs typeface="Arial" panose="020B0604020202020204" pitchFamily="34" charset="0"/>
                        </a:rPr>
                        <a:t>Verabreichungsform</a:t>
                      </a:r>
                    </a:p>
                  </a:txBody>
                  <a:tcPr anchor="ctr"/>
                </a:tc>
                <a:tc>
                  <a:txBody>
                    <a:bodyPr/>
                    <a:lstStyle/>
                    <a:p>
                      <a:pPr algn="ctr"/>
                      <a:r>
                        <a:rPr lang="de-DE" sz="1500" dirty="0">
                          <a:solidFill>
                            <a:schemeClr val="tx1"/>
                          </a:solidFill>
                          <a:latin typeface="Arial" panose="020B0604020202020204" pitchFamily="34" charset="0"/>
                          <a:cs typeface="Arial" panose="020B0604020202020204" pitchFamily="34" charset="0"/>
                        </a:rPr>
                        <a:t>Umgangssprachliche</a:t>
                      </a:r>
                      <a:r>
                        <a:rPr lang="de-DE" sz="1500" baseline="0" dirty="0">
                          <a:solidFill>
                            <a:schemeClr val="tx1"/>
                          </a:solidFill>
                          <a:latin typeface="Arial" panose="020B0604020202020204" pitchFamily="34" charset="0"/>
                          <a:cs typeface="Arial" panose="020B0604020202020204" pitchFamily="34" charset="0"/>
                        </a:rPr>
                        <a:t> Beschreibung</a:t>
                      </a:r>
                      <a:endParaRPr lang="de-DE" sz="1500" dirty="0">
                        <a:solidFill>
                          <a:schemeClr val="tx1"/>
                        </a:solidFill>
                        <a:latin typeface="Arial" panose="020B0604020202020204" pitchFamily="34" charset="0"/>
                        <a:cs typeface="Arial" panose="020B0604020202020204" pitchFamily="34" charset="0"/>
                      </a:endParaRPr>
                    </a:p>
                  </a:txBody>
                  <a:tcPr anchor="ctr"/>
                </a:tc>
                <a:tc>
                  <a:txBody>
                    <a:bodyPr/>
                    <a:lstStyle/>
                    <a:p>
                      <a:pPr algn="ctr"/>
                      <a:r>
                        <a:rPr lang="de-DE" sz="1500" dirty="0">
                          <a:solidFill>
                            <a:schemeClr val="tx1"/>
                          </a:solidFill>
                          <a:latin typeface="Arial" panose="020B0604020202020204" pitchFamily="34" charset="0"/>
                          <a:cs typeface="Arial" panose="020B0604020202020204" pitchFamily="34" charset="0"/>
                        </a:rPr>
                        <a:t>Wirkungsweise</a:t>
                      </a:r>
                    </a:p>
                  </a:txBody>
                  <a:tcPr anchor="ctr"/>
                </a:tc>
                <a:extLst>
                  <a:ext uri="{0D108BD9-81ED-4DB2-BD59-A6C34878D82A}">
                    <a16:rowId xmlns:a16="http://schemas.microsoft.com/office/drawing/2014/main" val="3013338276"/>
                  </a:ext>
                </a:extLst>
              </a:tr>
              <a:tr h="384019">
                <a:tc>
                  <a:txBody>
                    <a:bodyPr/>
                    <a:lstStyle/>
                    <a:p>
                      <a:pPr algn="ctr"/>
                      <a:r>
                        <a:rPr lang="de-DE" sz="1500" dirty="0">
                          <a:latin typeface="Arial" panose="020B0604020202020204" pitchFamily="34" charset="0"/>
                          <a:cs typeface="Arial" panose="020B0604020202020204" pitchFamily="34" charset="0"/>
                        </a:rPr>
                        <a:t>Oral</a:t>
                      </a:r>
                    </a:p>
                  </a:txBody>
                  <a:tcPr anchor="ctr"/>
                </a:tc>
                <a:tc>
                  <a:txBody>
                    <a:bodyPr/>
                    <a:lstStyle/>
                    <a:p>
                      <a:pPr algn="ctr"/>
                      <a:r>
                        <a:rPr lang="de-DE" sz="1500" dirty="0">
                          <a:latin typeface="Arial" panose="020B0604020202020204" pitchFamily="34" charset="0"/>
                          <a:cs typeface="Arial" panose="020B0604020202020204" pitchFamily="34" charset="0"/>
                        </a:rPr>
                        <a:t>Über das Maul</a:t>
                      </a:r>
                    </a:p>
                  </a:txBody>
                  <a:tcPr anchor="ctr"/>
                </a:tc>
                <a:tc>
                  <a:txBody>
                    <a:bodyPr/>
                    <a:lstStyle/>
                    <a:p>
                      <a:pPr algn="ctr"/>
                      <a:r>
                        <a:rPr lang="de-DE" sz="1500" dirty="0">
                          <a:latin typeface="Arial" panose="020B0604020202020204" pitchFamily="34" charset="0"/>
                          <a:cs typeface="Arial" panose="020B0604020202020204" pitchFamily="34" charset="0"/>
                        </a:rPr>
                        <a:t>Systemisch</a:t>
                      </a:r>
                    </a:p>
                  </a:txBody>
                  <a:tcPr anchor="ctr"/>
                </a:tc>
                <a:extLst>
                  <a:ext uri="{0D108BD9-81ED-4DB2-BD59-A6C34878D82A}">
                    <a16:rowId xmlns:a16="http://schemas.microsoft.com/office/drawing/2014/main" val="57808203"/>
                  </a:ext>
                </a:extLst>
              </a:tr>
              <a:tr h="384019">
                <a:tc>
                  <a:txBody>
                    <a:bodyPr/>
                    <a:lstStyle/>
                    <a:p>
                      <a:pPr algn="ctr"/>
                      <a:r>
                        <a:rPr lang="de-DE" sz="1500" dirty="0">
                          <a:latin typeface="Arial" panose="020B0604020202020204" pitchFamily="34" charset="0"/>
                          <a:cs typeface="Arial" panose="020B0604020202020204" pitchFamily="34" charset="0"/>
                        </a:rPr>
                        <a:t>Intravenös</a:t>
                      </a:r>
                    </a:p>
                  </a:txBody>
                  <a:tcPr anchor="ctr"/>
                </a:tc>
                <a:tc>
                  <a:txBody>
                    <a:bodyPr/>
                    <a:lstStyle/>
                    <a:p>
                      <a:pPr algn="ctr"/>
                      <a:r>
                        <a:rPr lang="de-DE" sz="1500" dirty="0">
                          <a:latin typeface="Arial" panose="020B0604020202020204" pitchFamily="34" charset="0"/>
                          <a:cs typeface="Arial" panose="020B0604020202020204" pitchFamily="34" charset="0"/>
                        </a:rPr>
                        <a:t>In die Blutbahn</a:t>
                      </a:r>
                    </a:p>
                  </a:txBody>
                  <a:tcPr anchor="ctr"/>
                </a:tc>
                <a:tc>
                  <a:txBody>
                    <a:bodyPr/>
                    <a:lstStyle/>
                    <a:p>
                      <a:pPr algn="ctr"/>
                      <a:r>
                        <a:rPr lang="de-DE" sz="1500" dirty="0">
                          <a:latin typeface="Arial" panose="020B0604020202020204" pitchFamily="34" charset="0"/>
                          <a:cs typeface="Arial" panose="020B0604020202020204" pitchFamily="34" charset="0"/>
                        </a:rPr>
                        <a:t>Systemisch</a:t>
                      </a:r>
                    </a:p>
                  </a:txBody>
                  <a:tcPr anchor="ctr"/>
                </a:tc>
                <a:extLst>
                  <a:ext uri="{0D108BD9-81ED-4DB2-BD59-A6C34878D82A}">
                    <a16:rowId xmlns:a16="http://schemas.microsoft.com/office/drawing/2014/main" val="301304305"/>
                  </a:ext>
                </a:extLst>
              </a:tr>
              <a:tr h="384019">
                <a:tc>
                  <a:txBody>
                    <a:bodyPr/>
                    <a:lstStyle/>
                    <a:p>
                      <a:pPr algn="ctr"/>
                      <a:r>
                        <a:rPr lang="de-DE" sz="1500" dirty="0">
                          <a:latin typeface="Arial" panose="020B0604020202020204" pitchFamily="34" charset="0"/>
                          <a:cs typeface="Arial" panose="020B0604020202020204" pitchFamily="34" charset="0"/>
                        </a:rPr>
                        <a:t>Intramuskulär</a:t>
                      </a:r>
                    </a:p>
                  </a:txBody>
                  <a:tcPr anchor="ctr"/>
                </a:tc>
                <a:tc>
                  <a:txBody>
                    <a:bodyPr/>
                    <a:lstStyle/>
                    <a:p>
                      <a:pPr algn="ctr"/>
                      <a:r>
                        <a:rPr lang="de-DE" sz="1500" dirty="0">
                          <a:latin typeface="Arial" panose="020B0604020202020204" pitchFamily="34" charset="0"/>
                          <a:cs typeface="Arial" panose="020B0604020202020204" pitchFamily="34" charset="0"/>
                        </a:rPr>
                        <a:t>In den Muskel</a:t>
                      </a:r>
                    </a:p>
                  </a:txBody>
                  <a:tcPr anchor="ctr"/>
                </a:tc>
                <a:tc>
                  <a:txBody>
                    <a:bodyPr/>
                    <a:lstStyle/>
                    <a:p>
                      <a:pPr algn="ctr"/>
                      <a:r>
                        <a:rPr lang="de-DE" sz="1500" dirty="0">
                          <a:latin typeface="Arial" panose="020B0604020202020204" pitchFamily="34" charset="0"/>
                          <a:cs typeface="Arial" panose="020B0604020202020204" pitchFamily="34" charset="0"/>
                        </a:rPr>
                        <a:t>Lokal (systemisch)</a:t>
                      </a:r>
                    </a:p>
                  </a:txBody>
                  <a:tcPr anchor="ctr"/>
                </a:tc>
                <a:extLst>
                  <a:ext uri="{0D108BD9-81ED-4DB2-BD59-A6C34878D82A}">
                    <a16:rowId xmlns:a16="http://schemas.microsoft.com/office/drawing/2014/main" val="3012313549"/>
                  </a:ext>
                </a:extLst>
              </a:tr>
              <a:tr h="384019">
                <a:tc>
                  <a:txBody>
                    <a:bodyPr/>
                    <a:lstStyle/>
                    <a:p>
                      <a:pPr algn="ctr"/>
                      <a:r>
                        <a:rPr lang="de-DE" sz="1500" dirty="0" err="1">
                          <a:latin typeface="Arial" panose="020B0604020202020204" pitchFamily="34" charset="0"/>
                          <a:cs typeface="Arial" panose="020B0604020202020204" pitchFamily="34" charset="0"/>
                        </a:rPr>
                        <a:t>Intramammär</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a:latin typeface="Arial" panose="020B0604020202020204" pitchFamily="34" charset="0"/>
                          <a:cs typeface="Arial" panose="020B0604020202020204" pitchFamily="34" charset="0"/>
                        </a:rPr>
                        <a:t>In das Euter</a:t>
                      </a:r>
                    </a:p>
                  </a:txBody>
                  <a:tcPr anchor="ctr"/>
                </a:tc>
                <a:tc>
                  <a:txBody>
                    <a:bodyPr/>
                    <a:lstStyle/>
                    <a:p>
                      <a:pPr algn="ctr"/>
                      <a:r>
                        <a:rPr lang="de-DE" sz="1500" dirty="0">
                          <a:latin typeface="Arial" panose="020B0604020202020204" pitchFamily="34" charset="0"/>
                          <a:cs typeface="Arial" panose="020B0604020202020204" pitchFamily="34" charset="0"/>
                        </a:rPr>
                        <a:t>Lokal</a:t>
                      </a:r>
                    </a:p>
                  </a:txBody>
                  <a:tcPr anchor="ctr"/>
                </a:tc>
                <a:extLst>
                  <a:ext uri="{0D108BD9-81ED-4DB2-BD59-A6C34878D82A}">
                    <a16:rowId xmlns:a16="http://schemas.microsoft.com/office/drawing/2014/main" val="3689549073"/>
                  </a:ext>
                </a:extLst>
              </a:tr>
              <a:tr h="384019">
                <a:tc>
                  <a:txBody>
                    <a:bodyPr/>
                    <a:lstStyle/>
                    <a:p>
                      <a:pPr algn="ctr"/>
                      <a:r>
                        <a:rPr lang="de-DE" sz="1500" dirty="0" err="1">
                          <a:latin typeface="Arial" panose="020B0604020202020204" pitchFamily="34" charset="0"/>
                          <a:cs typeface="Arial" panose="020B0604020202020204" pitchFamily="34" charset="0"/>
                        </a:rPr>
                        <a:t>Intraruminal</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a:latin typeface="Arial" panose="020B0604020202020204" pitchFamily="34" charset="0"/>
                          <a:cs typeface="Arial" panose="020B0604020202020204" pitchFamily="34" charset="0"/>
                        </a:rPr>
                        <a:t>In den Pansen</a:t>
                      </a:r>
                    </a:p>
                  </a:txBody>
                  <a:tcPr anchor="ctr"/>
                </a:tc>
                <a:tc>
                  <a:txBody>
                    <a:bodyPr/>
                    <a:lstStyle/>
                    <a:p>
                      <a:pPr algn="ctr"/>
                      <a:r>
                        <a:rPr lang="de-DE" sz="1500" dirty="0">
                          <a:latin typeface="Arial" panose="020B0604020202020204" pitchFamily="34" charset="0"/>
                          <a:cs typeface="Arial" panose="020B0604020202020204" pitchFamily="34" charset="0"/>
                        </a:rPr>
                        <a:t>Lokal (systemisch)</a:t>
                      </a:r>
                    </a:p>
                  </a:txBody>
                  <a:tcPr anchor="ctr"/>
                </a:tc>
                <a:extLst>
                  <a:ext uri="{0D108BD9-81ED-4DB2-BD59-A6C34878D82A}">
                    <a16:rowId xmlns:a16="http://schemas.microsoft.com/office/drawing/2014/main" val="1367656767"/>
                  </a:ext>
                </a:extLst>
              </a:tr>
              <a:tr h="384019">
                <a:tc>
                  <a:txBody>
                    <a:bodyPr/>
                    <a:lstStyle/>
                    <a:p>
                      <a:pPr algn="ctr"/>
                      <a:r>
                        <a:rPr lang="de-DE" sz="1500" dirty="0">
                          <a:latin typeface="Arial" panose="020B0604020202020204" pitchFamily="34" charset="0"/>
                          <a:cs typeface="Arial" panose="020B0604020202020204" pitchFamily="34" charset="0"/>
                        </a:rPr>
                        <a:t>Subkutan/ Kutan</a:t>
                      </a:r>
                    </a:p>
                  </a:txBody>
                  <a:tcPr anchor="ctr"/>
                </a:tc>
                <a:tc>
                  <a:txBody>
                    <a:bodyPr/>
                    <a:lstStyle/>
                    <a:p>
                      <a:pPr algn="ctr"/>
                      <a:r>
                        <a:rPr lang="de-DE" sz="1500" dirty="0">
                          <a:latin typeface="Arial" panose="020B0604020202020204" pitchFamily="34" charset="0"/>
                          <a:cs typeface="Arial" panose="020B0604020202020204" pitchFamily="34" charset="0"/>
                        </a:rPr>
                        <a:t>Unter / in die Haut</a:t>
                      </a:r>
                    </a:p>
                  </a:txBody>
                  <a:tcPr anchor="ctr"/>
                </a:tc>
                <a:tc>
                  <a:txBody>
                    <a:bodyPr/>
                    <a:lstStyle/>
                    <a:p>
                      <a:pPr algn="ctr"/>
                      <a:r>
                        <a:rPr lang="de-DE" sz="1500" dirty="0">
                          <a:latin typeface="Arial" panose="020B0604020202020204" pitchFamily="34" charset="0"/>
                          <a:cs typeface="Arial" panose="020B0604020202020204" pitchFamily="34" charset="0"/>
                        </a:rPr>
                        <a:t>Lokal (systemisch)</a:t>
                      </a:r>
                    </a:p>
                  </a:txBody>
                  <a:tcPr anchor="ctr"/>
                </a:tc>
                <a:extLst>
                  <a:ext uri="{0D108BD9-81ED-4DB2-BD59-A6C34878D82A}">
                    <a16:rowId xmlns:a16="http://schemas.microsoft.com/office/drawing/2014/main" val="3664205570"/>
                  </a:ext>
                </a:extLst>
              </a:tr>
              <a:tr h="384019">
                <a:tc>
                  <a:txBody>
                    <a:bodyPr/>
                    <a:lstStyle/>
                    <a:p>
                      <a:pPr algn="ctr"/>
                      <a:r>
                        <a:rPr lang="de-DE" sz="1500" dirty="0" err="1">
                          <a:latin typeface="Arial" panose="020B0604020202020204" pitchFamily="34" charset="0"/>
                          <a:cs typeface="Arial" panose="020B0604020202020204" pitchFamily="34" charset="0"/>
                        </a:rPr>
                        <a:t>Topisch</a:t>
                      </a:r>
                      <a:endParaRPr lang="de-DE" sz="1500" dirty="0">
                        <a:latin typeface="Arial" panose="020B0604020202020204" pitchFamily="34" charset="0"/>
                        <a:cs typeface="Arial" panose="020B0604020202020204" pitchFamily="34" charset="0"/>
                      </a:endParaRPr>
                    </a:p>
                  </a:txBody>
                  <a:tcPr anchor="ctr"/>
                </a:tc>
                <a:tc>
                  <a:txBody>
                    <a:bodyPr/>
                    <a:lstStyle/>
                    <a:p>
                      <a:pPr algn="ctr"/>
                      <a:r>
                        <a:rPr lang="de-DE" sz="1500" dirty="0">
                          <a:latin typeface="Arial" panose="020B0604020202020204" pitchFamily="34" charset="0"/>
                          <a:cs typeface="Arial" panose="020B0604020202020204" pitchFamily="34" charset="0"/>
                        </a:rPr>
                        <a:t>Äußerlich</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500" dirty="0">
                          <a:latin typeface="Arial" panose="020B0604020202020204" pitchFamily="34" charset="0"/>
                          <a:cs typeface="Arial" panose="020B0604020202020204" pitchFamily="34" charset="0"/>
                        </a:rPr>
                        <a:t>Lokal (systemisch)</a:t>
                      </a:r>
                    </a:p>
                  </a:txBody>
                  <a:tcPr anchor="ctr"/>
                </a:tc>
                <a:extLst>
                  <a:ext uri="{0D108BD9-81ED-4DB2-BD59-A6C34878D82A}">
                    <a16:rowId xmlns:a16="http://schemas.microsoft.com/office/drawing/2014/main" val="2760438819"/>
                  </a:ext>
                </a:extLst>
              </a:tr>
            </a:tbl>
          </a:graphicData>
        </a:graphic>
      </p:graphicFrame>
      <p:sp>
        <p:nvSpPr>
          <p:cNvPr id="2" name="Textfeld 1"/>
          <p:cNvSpPr txBox="1"/>
          <p:nvPr/>
        </p:nvSpPr>
        <p:spPr>
          <a:xfrm>
            <a:off x="414000" y="5229200"/>
            <a:ext cx="7686392" cy="323165"/>
          </a:xfrm>
          <a:prstGeom prst="rect">
            <a:avLst/>
          </a:prstGeom>
          <a:noFill/>
        </p:spPr>
        <p:txBody>
          <a:bodyPr wrap="square" rtlCol="0">
            <a:spAutoFit/>
          </a:bodyPr>
          <a:lstStyle/>
          <a:p>
            <a:r>
              <a:rPr lang="de-DE" sz="1500" dirty="0">
                <a:latin typeface="Arial" panose="020B0604020202020204" pitchFamily="34" charset="0"/>
                <a:cs typeface="Arial" panose="020B0604020202020204" pitchFamily="34" charset="0"/>
              </a:rPr>
              <a:t>Applikationsform, Dosis und Anwendungsdauer stehen in engem Zusammenhang</a:t>
            </a:r>
          </a:p>
        </p:txBody>
      </p:sp>
      <p:sp>
        <p:nvSpPr>
          <p:cNvPr id="6150" name="Textplatzhalter 9"/>
          <p:cNvSpPr>
            <a:spLocks noGrp="1"/>
          </p:cNvSpPr>
          <p:nvPr>
            <p:ph type="body" sz="quarter" idx="13"/>
          </p:nvPr>
        </p:nvSpPr>
        <p:spPr bwMode="auto">
          <a:xfrm>
            <a:off x="414338" y="301625"/>
            <a:ext cx="8207375" cy="231775"/>
          </a:xfrm>
        </p:spPr>
        <p:txBody>
          <a:bodyPr wrap="square" numCol="1" anchor="t" anchorCtr="0" compatLnSpc="1">
            <a:prstTxWarp prst="textNoShape">
              <a:avLst/>
            </a:prstTxWarp>
          </a:bodyPr>
          <a:lstStyle/>
          <a:p>
            <a:pPr lvl="0"/>
            <a:r>
              <a:rPr lang="de-DE" dirty="0">
                <a:latin typeface="Calibri" panose="020F0502020204030204" pitchFamily="34" charset="0"/>
              </a:rPr>
              <a:t>Eintragspfade und Auswirkungen von Tierarzneimitteln in der Umwelt</a:t>
            </a:r>
          </a:p>
        </p:txBody>
      </p:sp>
      <p:sp>
        <p:nvSpPr>
          <p:cNvPr id="6147" name="Datumsplatzhalter 3"/>
          <p:cNvSpPr>
            <a:spLocks noGrp="1"/>
          </p:cNvSpPr>
          <p:nvPr>
            <p:ph type="dt"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EE19AB42-E926-4735-A8D7-B01839C2E5DB}" type="datetime1">
              <a:rPr lang="de-DE" smtClean="0">
                <a:solidFill>
                  <a:schemeClr val="bg1"/>
                </a:solidFill>
              </a:rPr>
              <a:pPr fontAlgn="base">
                <a:spcBef>
                  <a:spcPct val="0"/>
                </a:spcBef>
                <a:spcAft>
                  <a:spcPct val="0"/>
                </a:spcAft>
              </a:pPr>
              <a:t>05.08.2024</a:t>
            </a:fld>
            <a:endParaRPr lang="de-DE">
              <a:solidFill>
                <a:schemeClr val="bg1"/>
              </a:solidFill>
            </a:endParaRPr>
          </a:p>
        </p:txBody>
      </p:sp>
      <p:sp>
        <p:nvSpPr>
          <p:cNvPr id="6148" name="Fußzeilenplatzhalter 4"/>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r>
              <a:rPr lang="de-DE">
                <a:solidFill>
                  <a:schemeClr val="bg1"/>
                </a:solidFill>
              </a:rPr>
              <a:t>Lehrmaterialien für fortgeschrittene Lernende im Bereich Landwirtschaft</a:t>
            </a:r>
          </a:p>
        </p:txBody>
      </p:sp>
      <p:sp>
        <p:nvSpPr>
          <p:cNvPr id="6149" name="Foliennummernplatzhalter 5"/>
          <p:cNvSpPr>
            <a:spLocks noGrp="1"/>
          </p:cNvSpPr>
          <p:nvPr>
            <p:ph type="sldNum" sz="quarter" idx="17"/>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C48F97E0-8027-2343-8F5F-F843B4C395DB}" type="slidenum">
              <a:rPr lang="de-DE">
                <a:solidFill>
                  <a:schemeClr val="bg1"/>
                </a:solidFill>
              </a:rPr>
              <a:pPr fontAlgn="base">
                <a:spcBef>
                  <a:spcPct val="0"/>
                </a:spcBef>
                <a:spcAft>
                  <a:spcPct val="0"/>
                </a:spcAft>
              </a:pPr>
              <a:t>8</a:t>
            </a:fld>
            <a:endParaRPr lang="de-DE">
              <a:solidFill>
                <a:schemeClr val="bg1"/>
              </a:solidFill>
            </a:endParaRPr>
          </a:p>
        </p:txBody>
      </p:sp>
    </p:spTree>
    <p:extLst>
      <p:ext uri="{BB962C8B-B14F-4D97-AF65-F5344CB8AC3E}">
        <p14:creationId xmlns:p14="http://schemas.microsoft.com/office/powerpoint/2010/main" val="2767399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mj-lt"/>
              </a:rPr>
              <a:t>Monitoring von Abgabemengen und Behandlungen</a:t>
            </a:r>
          </a:p>
        </p:txBody>
      </p:sp>
      <p:graphicFrame>
        <p:nvGraphicFramePr>
          <p:cNvPr id="11" name="Tabelle 10" descr="Der Tierarzneimittelmarkt in Deutschland 2016 dargestellt anhand des Umsatzes, aufgeteilt zwischen pharmazeutischen Spezialitäten, Biologika, Antiparasitika und Antiinfektiva sowie deren Abgabemen-gen an Tierärzte und deren Therapiehäufigkeit; Bisher keine zentrale Erfassung der Verbrauchsmengen (Stand 2017); Seit 2014: Erfassung von antibiotischen Behandlungen in der Mast von Rindern, Schwei-nen, Hühnern und Puten in der staatl. Antibiotikadatenbank." title="Monitoring, Abgabemengen und Behandlungen mit Tierarzneimitteln"/>
          <p:cNvGraphicFramePr>
            <a:graphicFrameLocks noGrp="1"/>
          </p:cNvGraphicFramePr>
          <p:nvPr>
            <p:extLst>
              <p:ext uri="{D42A27DB-BD31-4B8C-83A1-F6EECF244321}">
                <p14:modId xmlns:p14="http://schemas.microsoft.com/office/powerpoint/2010/main" val="1252091487"/>
              </p:ext>
            </p:extLst>
          </p:nvPr>
        </p:nvGraphicFramePr>
        <p:xfrm>
          <a:off x="414000" y="1556792"/>
          <a:ext cx="8406472" cy="4465320"/>
        </p:xfrm>
        <a:graphic>
          <a:graphicData uri="http://schemas.openxmlformats.org/drawingml/2006/table">
            <a:tbl>
              <a:tblPr firstRow="1" bandRow="1">
                <a:tableStyleId>{21E4AEA4-8DFA-4A89-87EB-49C32662AFE0}</a:tableStyleId>
              </a:tblPr>
              <a:tblGrid>
                <a:gridCol w="178173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gridCol w="2736304">
                  <a:extLst>
                    <a:ext uri="{9D8B030D-6E8A-4147-A177-3AD203B41FA5}">
                      <a16:colId xmlns:a16="http://schemas.microsoft.com/office/drawing/2014/main" val="20003"/>
                    </a:ext>
                  </a:extLst>
                </a:gridCol>
              </a:tblGrid>
              <a:tr h="753199">
                <a:tc>
                  <a:txBody>
                    <a:bodyPr/>
                    <a:lstStyle/>
                    <a:p>
                      <a:r>
                        <a:rPr lang="de-DE" sz="1500" dirty="0">
                          <a:solidFill>
                            <a:schemeClr val="tx1"/>
                          </a:solidFill>
                          <a:latin typeface="Arial" panose="020B0604020202020204" pitchFamily="34" charset="0"/>
                          <a:cs typeface="Arial" panose="020B0604020202020204" pitchFamily="34" charset="0"/>
                        </a:rPr>
                        <a:t>Tierarzneimittel-sparten</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Anteile am Markt 2023 (</a:t>
                      </a:r>
                      <a:r>
                        <a:rPr lang="de-DE" sz="1500" b="1" kern="1200" dirty="0" err="1">
                          <a:solidFill>
                            <a:schemeClr val="tx1"/>
                          </a:solidFill>
                          <a:latin typeface="Arial" panose="020B0604020202020204" pitchFamily="34" charset="0"/>
                          <a:ea typeface="+mn-ea"/>
                          <a:cs typeface="Arial" panose="020B0604020202020204" pitchFamily="34" charset="0"/>
                        </a:rPr>
                        <a:t>BfT</a:t>
                      </a:r>
                      <a:r>
                        <a:rPr lang="de-DE" sz="1500" b="1" kern="1200" dirty="0">
                          <a:solidFill>
                            <a:schemeClr val="tx1"/>
                          </a:solidFill>
                          <a:latin typeface="Arial" panose="020B0604020202020204" pitchFamily="34" charset="0"/>
                          <a:ea typeface="+mn-ea"/>
                          <a:cs typeface="Arial" panose="020B0604020202020204" pitchFamily="34" charset="0"/>
                        </a:rPr>
                        <a:t> 2024)</a:t>
                      </a: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Abgabemengen an Tierärztinnen/-</a:t>
                      </a:r>
                      <a:r>
                        <a:rPr lang="de-DE" sz="1500" b="1" kern="1200" dirty="0" err="1">
                          <a:solidFill>
                            <a:schemeClr val="tx1"/>
                          </a:solidFill>
                          <a:latin typeface="Arial" panose="020B0604020202020204" pitchFamily="34" charset="0"/>
                          <a:ea typeface="+mn-ea"/>
                          <a:cs typeface="Arial" panose="020B0604020202020204" pitchFamily="34" charset="0"/>
                        </a:rPr>
                        <a:t>ärzte</a:t>
                      </a:r>
                      <a:endParaRPr lang="de-DE" sz="1500" b="1" kern="1200" dirty="0">
                        <a:solidFill>
                          <a:schemeClr val="tx1"/>
                        </a:solidFill>
                        <a:latin typeface="Arial" panose="020B0604020202020204" pitchFamily="34" charset="0"/>
                        <a:ea typeface="+mn-ea"/>
                        <a:cs typeface="Arial" panose="020B0604020202020204" pitchFamily="34" charset="0"/>
                      </a:endParaRPr>
                    </a:p>
                  </a:txBody>
                  <a:tcPr anchor="ctr"/>
                </a:tc>
                <a:tc>
                  <a:txBody>
                    <a:bodyPr/>
                    <a:lstStyle/>
                    <a:p>
                      <a:pPr algn="ctr"/>
                      <a:r>
                        <a:rPr lang="de-DE" sz="1500" b="1" kern="1200" dirty="0">
                          <a:solidFill>
                            <a:schemeClr val="tx1"/>
                          </a:solidFill>
                          <a:latin typeface="Arial" panose="020B0604020202020204" pitchFamily="34" charset="0"/>
                          <a:ea typeface="+mn-ea"/>
                          <a:cs typeface="Arial" panose="020B0604020202020204" pitchFamily="34" charset="0"/>
                        </a:rPr>
                        <a:t>Therapiehäufigkeit</a:t>
                      </a:r>
                    </a:p>
                  </a:txBody>
                  <a:tcPr anchor="ctr"/>
                </a:tc>
                <a:extLst>
                  <a:ext uri="{0D108BD9-81ED-4DB2-BD59-A6C34878D82A}">
                    <a16:rowId xmlns:a16="http://schemas.microsoft.com/office/drawing/2014/main" val="10000"/>
                  </a:ext>
                </a:extLst>
              </a:tr>
              <a:tr h="531670">
                <a:tc>
                  <a:txBody>
                    <a:bodyPr/>
                    <a:lstStyle/>
                    <a:p>
                      <a:pPr marL="71755">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Pharmazeutische Spezialitäten</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44 %</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1"/>
                  </a:ext>
                </a:extLst>
              </a:tr>
              <a:tr h="310141">
                <a:tc>
                  <a:txBody>
                    <a:bodyPr/>
                    <a:lstStyle/>
                    <a:p>
                      <a:pPr marL="71755">
                        <a:spcBef>
                          <a:spcPts val="600"/>
                        </a:spcBef>
                        <a:spcAft>
                          <a:spcPts val="600"/>
                        </a:spcAft>
                      </a:pPr>
                      <a:r>
                        <a:rPr lang="de-DE" sz="1500" dirty="0" err="1">
                          <a:effectLst/>
                          <a:latin typeface="Arial" panose="020B0604020202020204" pitchFamily="34" charset="0"/>
                          <a:ea typeface="Times New Roman" panose="02020603050405020304" pitchFamily="18" charset="0"/>
                          <a:cs typeface="Arial" panose="020B0604020202020204" pitchFamily="34" charset="0"/>
                        </a:rPr>
                        <a:t>Biologika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23 %</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2"/>
                  </a:ext>
                </a:extLst>
              </a:tr>
              <a:tr h="310141">
                <a:tc>
                  <a:txBody>
                    <a:bodyPr/>
                    <a:lstStyle/>
                    <a:p>
                      <a:pPr marL="71755">
                        <a:spcBef>
                          <a:spcPts val="600"/>
                        </a:spcBef>
                        <a:spcAft>
                          <a:spcPts val="6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Antiparasitika</a:t>
                      </a:r>
                    </a:p>
                  </a:txBody>
                  <a:tcPr anchor="ctr"/>
                </a:tc>
                <a:tc>
                  <a:txBody>
                    <a:bodyPr/>
                    <a:lstStyle/>
                    <a:p>
                      <a:pPr marL="71755" algn="ctr">
                        <a:lnSpc>
                          <a:spcPts val="1400"/>
                        </a:lnSpc>
                        <a:spcBef>
                          <a:spcPts val="200"/>
                        </a:spcBef>
                        <a:spcAft>
                          <a:spcPts val="200"/>
                        </a:spcAft>
                      </a:pPr>
                      <a:r>
                        <a:rPr lang="de-DE" sz="1500" dirty="0">
                          <a:effectLst/>
                          <a:latin typeface="Arial" panose="020B0604020202020204" pitchFamily="34" charset="0"/>
                          <a:ea typeface="Times New Roman" panose="02020603050405020304" pitchFamily="18" charset="0"/>
                          <a:cs typeface="Arial" panose="020B0604020202020204" pitchFamily="34" charset="0"/>
                        </a:rPr>
                        <a:t>18 %</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Nicht erfasst</a:t>
                      </a:r>
                    </a:p>
                  </a:txBody>
                  <a:tcPr anchor="ctr"/>
                </a:tc>
                <a:extLst>
                  <a:ext uri="{0D108BD9-81ED-4DB2-BD59-A6C34878D82A}">
                    <a16:rowId xmlns:a16="http://schemas.microsoft.com/office/drawing/2014/main" val="10003"/>
                  </a:ext>
                </a:extLst>
              </a:tr>
              <a:tr h="1850464">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defRPr/>
                      </a:pPr>
                      <a:r>
                        <a:rPr lang="de-DE" sz="1500" dirty="0" err="1">
                          <a:effectLst/>
                          <a:latin typeface="Arial" panose="020B0604020202020204" pitchFamily="34" charset="0"/>
                          <a:ea typeface="Times New Roman" panose="02020603050405020304" pitchFamily="18" charset="0"/>
                          <a:cs typeface="Arial" panose="020B0604020202020204" pitchFamily="34" charset="0"/>
                        </a:rPr>
                        <a:t>Antiinfektiva</a:t>
                      </a: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p>
                      <a:pPr marL="71755">
                        <a:spcBef>
                          <a:spcPts val="600"/>
                        </a:spcBef>
                        <a:spcAft>
                          <a:spcPts val="600"/>
                        </a:spcAft>
                      </a:pPr>
                      <a:endParaRPr lang="de-DE" sz="1500" dirty="0">
                        <a:effectLst/>
                        <a:latin typeface="Arial" panose="020B0604020202020204" pitchFamily="34" charset="0"/>
                        <a:ea typeface="Times New Roman" panose="02020603050405020304" pitchFamily="18" charset="0"/>
                        <a:cs typeface="Arial" panose="020B0604020202020204" pitchFamily="34" charset="0"/>
                      </a:endParaRPr>
                    </a:p>
                  </a:txBody>
                  <a:tcPr anchor="ctr"/>
                </a:tc>
                <a:tc>
                  <a:txBody>
                    <a:bodyPr/>
                    <a:lstStyle/>
                    <a:p>
                      <a:pPr marL="71755" marR="0" lvl="0" indent="0" algn="ctr" defTabSz="914400" rtl="0" eaLnBrk="1" fontAlgn="auto" latinLnBrk="0" hangingPunct="1">
                        <a:lnSpc>
                          <a:spcPts val="1400"/>
                        </a:lnSpc>
                        <a:spcBef>
                          <a:spcPts val="200"/>
                        </a:spcBef>
                        <a:spcAft>
                          <a:spcPts val="200"/>
                        </a:spcAft>
                        <a:buClrTx/>
                        <a:buSzTx/>
                        <a:buFontTx/>
                        <a:buNone/>
                        <a:tabLst/>
                        <a:defRPr/>
                      </a:pPr>
                      <a:r>
                        <a:rPr lang="de-DE" sz="1500" dirty="0">
                          <a:effectLst/>
                          <a:latin typeface="Arial" panose="020B0604020202020204" pitchFamily="34" charset="0"/>
                          <a:ea typeface="Times New Roman" panose="02020603050405020304" pitchFamily="18" charset="0"/>
                          <a:cs typeface="Arial" panose="020B0604020202020204" pitchFamily="34" charset="0"/>
                        </a:rPr>
                        <a:t>15 %</a:t>
                      </a:r>
                    </a:p>
                  </a:txBody>
                  <a:tcPr anchor="ctr"/>
                </a:tc>
                <a:tc>
                  <a:txBody>
                    <a:bodyPr/>
                    <a:lstStyle/>
                    <a:p>
                      <a:pPr>
                        <a:spcBef>
                          <a:spcPts val="600"/>
                        </a:spcBef>
                      </a:pPr>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Staatliche Datenbank des Bundesinstitut für Arzneimittel und Medizinprodukte ( BfArM ) </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Pharmazeutische Unternehmen und Großhändler registrieren die Abgabe</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Von 2011 bis 2022 von 1.706 auf 540 Tonnen gesenkt</a:t>
                      </a:r>
                    </a:p>
                  </a:txBody>
                  <a:tcPr/>
                </a:tc>
                <a:tc>
                  <a:txBody>
                    <a:bodyPr/>
                    <a:lstStyle/>
                    <a:p>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Staatliche </a:t>
                      </a:r>
                      <a:r>
                        <a:rPr lang="de-DE" sz="1500" kern="1200" dirty="0" err="1">
                          <a:solidFill>
                            <a:schemeClr val="dk1"/>
                          </a:solidFill>
                          <a:effectLst/>
                          <a:latin typeface="Arial" panose="020B0604020202020204" pitchFamily="34" charset="0"/>
                          <a:ea typeface="Times New Roman" panose="02020603050405020304" pitchFamily="18" charset="0"/>
                          <a:cs typeface="Arial" panose="020B0604020202020204" pitchFamily="34" charset="0"/>
                        </a:rPr>
                        <a:t>HiTier</a:t>
                      </a:r>
                      <a:r>
                        <a:rPr lang="de-DE" sz="15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-Datenbank:</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Seit 2014 Erfassung in der Mast von Rindern, Schweinen, Hühnern und Puten</a:t>
                      </a:r>
                    </a:p>
                    <a:p>
                      <a:pPr marL="285750" indent="-285750">
                        <a:buFont typeface="Arial" panose="020B0604020202020204" pitchFamily="34" charset="0"/>
                        <a:buChar char="•"/>
                      </a:pPr>
                      <a:r>
                        <a:rPr lang="de-DE" sz="1400" kern="1200" dirty="0">
                          <a:solidFill>
                            <a:schemeClr val="dk1"/>
                          </a:solidFill>
                          <a:effectLst/>
                          <a:latin typeface="Arial" panose="020B0604020202020204" pitchFamily="34" charset="0"/>
                          <a:ea typeface="Times New Roman" panose="02020603050405020304" pitchFamily="18" charset="0"/>
                          <a:cs typeface="Arial" panose="020B0604020202020204" pitchFamily="34" charset="0"/>
                        </a:rPr>
                        <a:t>Seit 2023 auch Milchkühe,  zugekaufte Kälber, Legehennen, Saugferkel und Zuchtschweine</a:t>
                      </a:r>
                    </a:p>
                  </a:txBody>
                  <a:tcPr/>
                </a:tc>
                <a:extLst>
                  <a:ext uri="{0D108BD9-81ED-4DB2-BD59-A6C34878D82A}">
                    <a16:rowId xmlns:a16="http://schemas.microsoft.com/office/drawing/2014/main" val="554141217"/>
                  </a:ext>
                </a:extLst>
              </a:tr>
            </a:tbl>
          </a:graphicData>
        </a:graphic>
      </p:graphicFrame>
      <p:sp>
        <p:nvSpPr>
          <p:cNvPr id="4" name="Textplatzhalter 3"/>
          <p:cNvSpPr>
            <a:spLocks noGrp="1"/>
          </p:cNvSpPr>
          <p:nvPr>
            <p:ph type="body" sz="quarter" idx="13"/>
          </p:nvPr>
        </p:nvSpPr>
        <p:spPr/>
        <p:txBody>
          <a:bodyPr/>
          <a:lstStyle/>
          <a:p>
            <a:pPr lvl="0"/>
            <a:r>
              <a:rPr lang="de-DE" dirty="0">
                <a:latin typeface="Calibri" panose="020F0502020204030204" pitchFamily="34" charset="0"/>
              </a:rPr>
              <a:t>Eintragspfade und Auswirkungen von Tierarzneimitteln in der Umwelt</a:t>
            </a:r>
          </a:p>
        </p:txBody>
      </p:sp>
      <p:sp>
        <p:nvSpPr>
          <p:cNvPr id="6" name="Datumsplatzhalter 5"/>
          <p:cNvSpPr>
            <a:spLocks noGrp="1"/>
          </p:cNvSpPr>
          <p:nvPr>
            <p:ph type="dt" sz="half" idx="15"/>
          </p:nvPr>
        </p:nvSpPr>
        <p:spPr/>
        <p:txBody>
          <a:bodyPr/>
          <a:lstStyle/>
          <a:p>
            <a:pPr>
              <a:defRPr/>
            </a:pPr>
            <a:fld id="{1B5833AE-AA09-4B9B-B947-2C653FF724AD}" type="datetime1">
              <a:rPr lang="de-DE" smtClean="0">
                <a:latin typeface="+mn-lt"/>
              </a:rPr>
              <a:pPr>
                <a:defRPr/>
              </a:pPr>
              <a:t>05.08.2024</a:t>
            </a:fld>
            <a:endParaRPr lang="de-DE" dirty="0">
              <a:latin typeface="+mn-lt"/>
            </a:endParaRPr>
          </a:p>
        </p:txBody>
      </p:sp>
      <p:sp>
        <p:nvSpPr>
          <p:cNvPr id="7" name="Fußzeilenplatzhalter 6"/>
          <p:cNvSpPr>
            <a:spLocks noGrp="1"/>
          </p:cNvSpPr>
          <p:nvPr>
            <p:ph type="ftr" sz="quarter" idx="16"/>
          </p:nvPr>
        </p:nvSpPr>
        <p:spPr/>
        <p:txBody>
          <a:bodyPr/>
          <a:lstStyle/>
          <a:p>
            <a:pPr>
              <a:defRPr/>
            </a:pPr>
            <a:r>
              <a:rPr lang="de-DE" dirty="0">
                <a:latin typeface="+mn-lt"/>
              </a:rPr>
              <a:t>Lehrmaterialien für fortgeschrittene Lernende im Bereich Landwirtschaft</a:t>
            </a:r>
          </a:p>
        </p:txBody>
      </p:sp>
      <p:sp>
        <p:nvSpPr>
          <p:cNvPr id="8" name="Foliennummernplatzhalter 7"/>
          <p:cNvSpPr>
            <a:spLocks noGrp="1"/>
          </p:cNvSpPr>
          <p:nvPr>
            <p:ph type="sldNum" sz="quarter" idx="17"/>
          </p:nvPr>
        </p:nvSpPr>
        <p:spPr/>
        <p:txBody>
          <a:bodyPr/>
          <a:lstStyle/>
          <a:p>
            <a:pPr>
              <a:defRPr/>
            </a:pPr>
            <a:fld id="{AABBA857-9C63-2F48-B8CC-2C116B3EEE82}" type="slidenum">
              <a:rPr lang="de-DE" smtClean="0">
                <a:latin typeface="+mn-lt"/>
              </a:rPr>
              <a:pPr>
                <a:defRPr/>
              </a:pPr>
              <a:t>9</a:t>
            </a:fld>
            <a:endParaRPr lang="de-DE" dirty="0">
              <a:latin typeface="+mn-lt"/>
            </a:endParaRPr>
          </a:p>
        </p:txBody>
      </p:sp>
    </p:spTree>
    <p:extLst>
      <p:ext uri="{BB962C8B-B14F-4D97-AF65-F5344CB8AC3E}">
        <p14:creationId xmlns:p14="http://schemas.microsoft.com/office/powerpoint/2010/main" val="421860540"/>
      </p:ext>
    </p:extLst>
  </p:cSld>
  <p:clrMapOvr>
    <a:masterClrMapping/>
  </p:clrMapOvr>
</p:sld>
</file>

<file path=ppt/theme/theme1.xml><?xml version="1.0" encoding="utf-8"?>
<a:theme xmlns:a="http://schemas.openxmlformats.org/drawingml/2006/main" name="UBA-Designvorlage_calibi_ocker 2014">
  <a:themeElements>
    <a:clrScheme name="Benutzerdefiniert 33">
      <a:dk1>
        <a:sysClr val="windowText" lastClr="000000"/>
      </a:dk1>
      <a:lt1>
        <a:sysClr val="window" lastClr="FFFFFF"/>
      </a:lt1>
      <a:dk2>
        <a:srgbClr val="FABB00"/>
      </a:dk2>
      <a:lt2>
        <a:srgbClr val="F2F2F2"/>
      </a:lt2>
      <a:accent1>
        <a:srgbClr val="E2007A"/>
      </a:accent1>
      <a:accent2>
        <a:srgbClr val="FABB00"/>
      </a:accent2>
      <a:accent3>
        <a:srgbClr val="C56F00"/>
      </a:accent3>
      <a:accent4>
        <a:srgbClr val="A5A5A5"/>
      </a:accent4>
      <a:accent5>
        <a:srgbClr val="7F7F7F"/>
      </a:accent5>
      <a:accent6>
        <a:srgbClr val="4D4D4D"/>
      </a:accent6>
      <a:hlink>
        <a:srgbClr val="C56F00"/>
      </a:hlink>
      <a:folHlink>
        <a:srgbClr val="C56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BB72DE939F0C434CB0C90CEA1CCD2B07" ma:contentTypeVersion="0" ma:contentTypeDescription="Ein neues Dokument erstellen." ma:contentTypeScope="" ma:versionID="caae84e872e913dd40403f97dad8ff2e">
  <xsd:schema xmlns:xsd="http://www.w3.org/2001/XMLSchema" xmlns:xs="http://www.w3.org/2001/XMLSchema" xmlns:p="http://schemas.microsoft.com/office/2006/metadata/properties" targetNamespace="http://schemas.microsoft.com/office/2006/metadata/properties" ma:root="true" ma:fieldsID="66c4a6dd5ef775a5269b08f7de37f93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5518ED-0172-4F95-A46D-BA07489AB607}">
  <ds:schemaRef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schemas.microsoft.com/office/infopath/2007/PartnerControls"/>
    <ds:schemaRef ds:uri="http://purl.org/dc/terms/"/>
    <ds:schemaRef ds:uri="http://purl.org/dc/dcmitype/"/>
  </ds:schemaRefs>
</ds:datastoreItem>
</file>

<file path=customXml/itemProps2.xml><?xml version="1.0" encoding="utf-8"?>
<ds:datastoreItem xmlns:ds="http://schemas.openxmlformats.org/officeDocument/2006/customXml" ds:itemID="{9DE7057D-0AFB-4653-B63D-BEA4970CB280}">
  <ds:schemaRefs>
    <ds:schemaRef ds:uri="http://schemas.microsoft.com/sharepoint/v3/contenttype/forms"/>
  </ds:schemaRefs>
</ds:datastoreItem>
</file>

<file path=customXml/itemProps3.xml><?xml version="1.0" encoding="utf-8"?>
<ds:datastoreItem xmlns:ds="http://schemas.openxmlformats.org/officeDocument/2006/customXml" ds:itemID="{A87B5455-90AD-4D18-8829-63954064C5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UBA-Designvorlage_calibi_ocker 2014.pot</Template>
  <TotalTime>0</TotalTime>
  <Words>5596</Words>
  <Application>Microsoft Office PowerPoint</Application>
  <PresentationFormat>Bildschirmpräsentation (4:3)</PresentationFormat>
  <Paragraphs>982</Paragraphs>
  <Slides>66</Slides>
  <Notes>64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66</vt:i4>
      </vt:variant>
    </vt:vector>
  </HeadingPairs>
  <TitlesOfParts>
    <vt:vector size="74" baseType="lpstr">
      <vt:lpstr>ＭＳ Ｐゴシック</vt:lpstr>
      <vt:lpstr>Arial</vt:lpstr>
      <vt:lpstr>Calibri</vt:lpstr>
      <vt:lpstr>Meta Offc</vt:lpstr>
      <vt:lpstr>Symbol</vt:lpstr>
      <vt:lpstr>Times New Roman</vt:lpstr>
      <vt:lpstr>Wingdings</vt:lpstr>
      <vt:lpstr>UBA-Designvorlage_calibi_ocker 2014</vt:lpstr>
      <vt:lpstr>Minimierung der landwirtschaftlichen Einträge von Tierarzneimitteln in die Umwelt </vt:lpstr>
      <vt:lpstr>Gliederung</vt:lpstr>
      <vt:lpstr>Aktualität und Brisanz des Themas „Minimierung von Tierarzneimitteln“</vt:lpstr>
      <vt:lpstr>Lernziele</vt:lpstr>
      <vt:lpstr>Lernziel 1</vt:lpstr>
      <vt:lpstr>Vorstellung der Tierarzneimittelgruppen</vt:lpstr>
      <vt:lpstr>Prophylaxe und Metaphylaxe</vt:lpstr>
      <vt:lpstr>Applikationsformen</vt:lpstr>
      <vt:lpstr>Monitoring von Abgabemengen und Behandlungen</vt:lpstr>
      <vt:lpstr>Regionale Zuordnung der Antibiotika-Abgabemengen in der Tiermedizin 2022</vt:lpstr>
      <vt:lpstr>Haupteintragspfade von Tierarzneimitteln in die Umwelt</vt:lpstr>
      <vt:lpstr>Tierarzneimittel in der Umwelt: Abbau, Verlagerung und Verbleib</vt:lpstr>
      <vt:lpstr>Beispiele zur Wirkung von Tierarzneimitteln auf Nichtzielorganismen</vt:lpstr>
      <vt:lpstr>Auswirkungen auf Nichtzielorganismen von Antibiotika</vt:lpstr>
      <vt:lpstr>Auswirkungen auf Nichtzielorganismen von Antiparasitika</vt:lpstr>
      <vt:lpstr>Auswirkungen auf Nichtzielorganismen von Hormonen</vt:lpstr>
      <vt:lpstr>Überblick – Auswirkungen von Tierarzneimitteln auf Nichtzielorganismen</vt:lpstr>
      <vt:lpstr>Fazit – Eintragspfade und Auswirkungen von Tierarzneimitteln in der Umwelt</vt:lpstr>
      <vt:lpstr>Lernziel 2</vt:lpstr>
      <vt:lpstr>Risikominimierung durch Vorsorgeprinzip</vt:lpstr>
      <vt:lpstr>Balance halten zwischen Tierwohl, Umweltschutz und Ökonomie</vt:lpstr>
      <vt:lpstr>Behandlung aus Tierschutzgründen</vt:lpstr>
      <vt:lpstr>Beispiele für nachrangige Berücksichtigung von Umweltrisiken</vt:lpstr>
      <vt:lpstr>Beispiel: Synchronisation versus Präventives Gesundheitsmanagement</vt:lpstr>
      <vt:lpstr>Verantwortung und Zielkonflikte</vt:lpstr>
      <vt:lpstr>Fazit – Verantwortung und Zielkonflikt</vt:lpstr>
      <vt:lpstr>Lernziel 3</vt:lpstr>
      <vt:lpstr>Überblick - Präventives Gesundheitsmanagement </vt:lpstr>
      <vt:lpstr> Optimierung von Fütterung und Haltung I</vt:lpstr>
      <vt:lpstr> Optimierung von Fütterung und Haltung II</vt:lpstr>
      <vt:lpstr> Optimierung von Fütterung und Haltung III</vt:lpstr>
      <vt:lpstr> Impfungen</vt:lpstr>
      <vt:lpstr> Hygiene I</vt:lpstr>
      <vt:lpstr>Krankheitserreger in Tränkeeinrichtungen für Schweine richtig entfernen I</vt:lpstr>
      <vt:lpstr> Krankheitserreger in Tränkeeinrichtungen für Schweine richtig entfernen II</vt:lpstr>
      <vt:lpstr> Hygiene II</vt:lpstr>
      <vt:lpstr>Bekämpfung von Vektoren / Krankheitsüberträgern</vt:lpstr>
      <vt:lpstr> Nutzung von Checklisten</vt:lpstr>
      <vt:lpstr>Gesundheitschecks, Schnelltests und Teilnahmen an Monitoring-Maßnahmen I</vt:lpstr>
      <vt:lpstr>Gesundheitschecks, Schnelltests und Teilnahmen an Monitoring-Maßnahmen II</vt:lpstr>
      <vt:lpstr> Fazit - Handlungsmöglichkeiten im präventiven Gesundheitsmanagement </vt:lpstr>
      <vt:lpstr>Lernziel 4</vt:lpstr>
      <vt:lpstr>Überblick – Aspekte bei Verordnung und Anwendung von Tierarzneimitteln</vt:lpstr>
      <vt:lpstr>Verschleppung im Stall – 1. Stallluft</vt:lpstr>
      <vt:lpstr>Verschleppung im Stall – 2. Spülwasser von Tränkesystemen</vt:lpstr>
      <vt:lpstr>Verschleppung im Stall – 3. Personen und Arbeitsgeräte</vt:lpstr>
      <vt:lpstr>Verschleppung im Stall – 4. Produktionsfremde Tiere</vt:lpstr>
      <vt:lpstr>Verschleppung im Stall – 5. Umgang, Lagerung und Entsorgung</vt:lpstr>
      <vt:lpstr>Umweltnebenwirkungen beobachten</vt:lpstr>
      <vt:lpstr>Umwelt-Checkliste für den Einsatz von Tierarzneimitteln</vt:lpstr>
      <vt:lpstr>Fazit - Aspekte bei Verordnung und Anwendung von Tierarzneimitteln </vt:lpstr>
      <vt:lpstr>Lernziel 5</vt:lpstr>
      <vt:lpstr>Überblick – Aspekte bei der Verwendung von Wirtschaftsdüngern</vt:lpstr>
      <vt:lpstr>Bedeutende Faktoren für den Abbau von Tierarzneimitteln</vt:lpstr>
      <vt:lpstr>Lagerung von Wirtschaftsdüngern</vt:lpstr>
      <vt:lpstr>Vergärung von Wirtschaftsdüngern in der Biogasanlage oder Kompostierung</vt:lpstr>
      <vt:lpstr>Ausbringung von Wirtschaftsdüngern</vt:lpstr>
      <vt:lpstr>Fazit – Aspekte bei der Verwendung von Wirtschaftsdüngern</vt:lpstr>
      <vt:lpstr>Lernziel 6</vt:lpstr>
      <vt:lpstr>Beratungsangebote</vt:lpstr>
      <vt:lpstr>Weiterbildung und Kommunikation</vt:lpstr>
      <vt:lpstr>Fazit – Beratung und Weiterbildung</vt:lpstr>
      <vt:lpstr>Gesamtfazit</vt:lpstr>
      <vt:lpstr>Vielen Dank für Ihre Aufmerksamkeit</vt:lpstr>
      <vt:lpstr>Weiterführende Informationen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UBA_PPT</dc:title>
  <dc:creator>UBA</dc:creator>
  <cp:lastModifiedBy>Steinhoff-Wagner</cp:lastModifiedBy>
  <cp:revision>587</cp:revision>
  <cp:lastPrinted>2017-10-25T10:32:25Z</cp:lastPrinted>
  <dcterms:created xsi:type="dcterms:W3CDTF">2013-11-18T20:15:17Z</dcterms:created>
  <dcterms:modified xsi:type="dcterms:W3CDTF">2024-08-05T07:51:28Z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0x010100BB72DE939F0C434CB0C90CEA1CCD2B07</vt:lpwstr>
  </property>
</Properties>
</file>